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5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6.xml" ContentType="application/vnd.openxmlformats-officedocument.themeOverride+xml"/>
  <Override PartName="/ppt/drawings/drawing6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7.xml" ContentType="application/vnd.openxmlformats-officedocument.themeOverride+xml"/>
  <Override PartName="/ppt/drawings/drawing7.xml" ContentType="application/vnd.openxmlformats-officedocument.drawingml.chartshapes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8.xml" ContentType="application/vnd.openxmlformats-officedocument.themeOverride+xml"/>
  <Override PartName="/ppt/drawings/drawing8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9.xml" ContentType="application/vnd.openxmlformats-officedocument.themeOverride+xml"/>
  <Override PartName="/ppt/drawings/drawing9.xml" ContentType="application/vnd.openxmlformats-officedocument.drawingml.chartshapes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0.xml" ContentType="application/vnd.openxmlformats-officedocument.themeOverride+xml"/>
  <Override PartName="/ppt/drawings/drawing10.xml" ContentType="application/vnd.openxmlformats-officedocument.drawingml.chartshapes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1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2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3.xml" ContentType="application/vnd.openxmlformats-officedocument.themeOverride+xml"/>
  <Override PartName="/ppt/charts/chart19.xml" ContentType="application/vnd.openxmlformats-officedocument.drawingml.chart+xml"/>
  <Override PartName="/ppt/theme/themeOverride14.xml" ContentType="application/vnd.openxmlformats-officedocument.themeOverrid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5.xml" ContentType="application/vnd.openxmlformats-officedocument.themeOverride+xml"/>
  <Override PartName="/ppt/charts/chart21.xml" ContentType="application/vnd.openxmlformats-officedocument.drawingml.chart+xml"/>
  <Override PartName="/ppt/theme/themeOverride16.xml" ContentType="application/vnd.openxmlformats-officedocument.themeOverride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7.xml" ContentType="application/vnd.openxmlformats-officedocument.themeOverride+xml"/>
  <Override PartName="/ppt/charts/chart23.xml" ContentType="application/vnd.openxmlformats-officedocument.drawingml.chart+xml"/>
  <Override PartName="/ppt/theme/themeOverride18.xml" ContentType="application/vnd.openxmlformats-officedocument.themeOverride+xml"/>
  <Override PartName="/ppt/notesSlides/notesSlide13.xml" ContentType="application/vnd.openxmlformats-officedocument.presentationml.notesSlide+xml"/>
  <Override PartName="/ppt/charts/chart24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9.xml" ContentType="application/vnd.openxmlformats-officedocument.themeOverride+xml"/>
  <Override PartName="/ppt/drawings/drawing11.xml" ContentType="application/vnd.openxmlformats-officedocument.drawingml.chartshapes+xml"/>
  <Override PartName="/ppt/charts/chart25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20.xml" ContentType="application/vnd.openxmlformats-officedocument.themeOverride+xml"/>
  <Override PartName="/ppt/charts/chart26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1.xml" ContentType="application/vnd.openxmlformats-officedocument.themeOverride+xml"/>
  <Override PartName="/ppt/charts/chart27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22.xml" ContentType="application/vnd.openxmlformats-officedocument.themeOverride+xml"/>
  <Override PartName="/ppt/charts/chart28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23.xml" ContentType="application/vnd.openxmlformats-officedocument.themeOverr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charts/chart29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24.xml" ContentType="application/vnd.openxmlformats-officedocument.themeOverride+xml"/>
  <Override PartName="/ppt/charts/chart30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25.xml" ContentType="application/vnd.openxmlformats-officedocument.themeOverride+xml"/>
  <Override PartName="/ppt/charts/chart31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26.xml" ContentType="application/vnd.openxmlformats-officedocument.themeOverride+xml"/>
  <Override PartName="/ppt/charts/chart32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27.xml" ContentType="application/vnd.openxmlformats-officedocument.themeOverride+xml"/>
  <Override PartName="/ppt/charts/chart33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28.xml" ContentType="application/vnd.openxmlformats-officedocument.themeOverride+xml"/>
  <Override PartName="/ppt/charts/chart34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29.xml" ContentType="application/vnd.openxmlformats-officedocument.themeOverride+xml"/>
  <Override PartName="/ppt/charts/chart35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30.xml" ContentType="application/vnd.openxmlformats-officedocument.themeOverride+xml"/>
  <Override PartName="/ppt/charts/chart36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31.xml" ContentType="application/vnd.openxmlformats-officedocument.themeOverride+xml"/>
  <Override PartName="/ppt/notesSlides/notesSlide16.xml" ContentType="application/vnd.openxmlformats-officedocument.presentationml.notesSlide+xml"/>
  <Override PartName="/ppt/charts/chart37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32.xml" ContentType="application/vnd.openxmlformats-officedocument.themeOverride+xml"/>
  <Override PartName="/ppt/drawings/drawing12.xml" ContentType="application/vnd.openxmlformats-officedocument.drawingml.chartshapes+xml"/>
  <Override PartName="/ppt/charts/chart38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theme/themeOverride33.xml" ContentType="application/vnd.openxmlformats-officedocument.themeOverride+xml"/>
  <Override PartName="/ppt/charts/chart39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theme/themeOverride34.xml" ContentType="application/vnd.openxmlformats-officedocument.themeOverride+xml"/>
  <Override PartName="/ppt/charts/chart40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theme/themeOverride35.xml" ContentType="application/vnd.openxmlformats-officedocument.themeOverride+xml"/>
  <Override PartName="/ppt/notesSlides/notesSlide17.xml" ContentType="application/vnd.openxmlformats-officedocument.presentationml.notesSlide+xml"/>
  <Override PartName="/ppt/charts/chart41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drawings/drawing13.xml" ContentType="application/vnd.openxmlformats-officedocument.drawingml.chartshapes+xml"/>
  <Override PartName="/ppt/charts/chart42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drawings/drawing14.xml" ContentType="application/vnd.openxmlformats-officedocument.drawingml.chartshapes+xml"/>
  <Override PartName="/ppt/charts/chart43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drawings/drawing15.xml" ContentType="application/vnd.openxmlformats-officedocument.drawingml.chartshapes+xml"/>
  <Override PartName="/ppt/charts/chart44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drawings/drawing16.xml" ContentType="application/vnd.openxmlformats-officedocument.drawingml.chartshapes+xml"/>
  <Override PartName="/ppt/charts/chart45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theme/themeOverride36.xml" ContentType="application/vnd.openxmlformats-officedocument.themeOverride+xml"/>
  <Override PartName="/ppt/drawings/drawing17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46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theme/themeOverride37.xml" ContentType="application/vnd.openxmlformats-officedocument.themeOverride+xml"/>
  <Override PartName="/ppt/charts/chart47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theme/themeOverride38.xml" ContentType="application/vnd.openxmlformats-officedocument.themeOverride+xml"/>
  <Override PartName="/ppt/charts/chart48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theme/themeOverride39.xml" ContentType="application/vnd.openxmlformats-officedocument.themeOverride+xml"/>
  <Override PartName="/ppt/charts/chart49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theme/themeOverride40.xml" ContentType="application/vnd.openxmlformats-officedocument.themeOverr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3"/>
    <p:sldMasterId id="2147483654" r:id="rId4"/>
  </p:sldMasterIdLst>
  <p:notesMasterIdLst>
    <p:notesMasterId r:id="rId50"/>
  </p:notesMasterIdLst>
  <p:sldIdLst>
    <p:sldId id="345" r:id="rId5"/>
    <p:sldId id="632" r:id="rId6"/>
    <p:sldId id="624" r:id="rId7"/>
    <p:sldId id="351" r:id="rId8"/>
    <p:sldId id="393" r:id="rId9"/>
    <p:sldId id="375" r:id="rId10"/>
    <p:sldId id="376" r:id="rId11"/>
    <p:sldId id="390" r:id="rId12"/>
    <p:sldId id="392" r:id="rId13"/>
    <p:sldId id="377" r:id="rId14"/>
    <p:sldId id="380" r:id="rId15"/>
    <p:sldId id="394" r:id="rId16"/>
    <p:sldId id="397" r:id="rId17"/>
    <p:sldId id="395" r:id="rId18"/>
    <p:sldId id="396" r:id="rId19"/>
    <p:sldId id="391" r:id="rId20"/>
    <p:sldId id="595" r:id="rId21"/>
    <p:sldId id="593" r:id="rId22"/>
    <p:sldId id="596" r:id="rId23"/>
    <p:sldId id="597" r:id="rId24"/>
    <p:sldId id="600" r:id="rId25"/>
    <p:sldId id="626" r:id="rId26"/>
    <p:sldId id="627" r:id="rId27"/>
    <p:sldId id="628" r:id="rId28"/>
    <p:sldId id="629" r:id="rId29"/>
    <p:sldId id="614" r:id="rId30"/>
    <p:sldId id="608" r:id="rId31"/>
    <p:sldId id="602" r:id="rId32"/>
    <p:sldId id="603" r:id="rId33"/>
    <p:sldId id="631" r:id="rId34"/>
    <p:sldId id="618" r:id="rId35"/>
    <p:sldId id="610" r:id="rId36"/>
    <p:sldId id="605" r:id="rId37"/>
    <p:sldId id="617" r:id="rId38"/>
    <p:sldId id="606" r:id="rId39"/>
    <p:sldId id="404" r:id="rId40"/>
    <p:sldId id="401" r:id="rId41"/>
    <p:sldId id="400" r:id="rId42"/>
    <p:sldId id="399" r:id="rId43"/>
    <p:sldId id="604" r:id="rId44"/>
    <p:sldId id="402" r:id="rId45"/>
    <p:sldId id="403" r:id="rId46"/>
    <p:sldId id="609" r:id="rId47"/>
    <p:sldId id="630" r:id="rId48"/>
    <p:sldId id="360" r:id="rId49"/>
  </p:sldIdLst>
  <p:sldSz cx="12192000" cy="6858000"/>
  <p:notesSz cx="6858000" cy="9144000"/>
  <p:embeddedFontLst>
    <p:embeddedFont>
      <p:font typeface="Oswald" panose="00000500000000000000" pitchFamily="2" charset="0"/>
      <p:regular r:id="rId51"/>
      <p:bold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8" roundtripDataSignature="AMtx7mgiEQzM15yImlSdMhu3IxpNo6DnM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557B748-7FEB-EB5B-3BC5-C0CD4F265967}" name="Bates, Leigh (DCJS)" initials="BL(" userId="S::Leigh.Bates@dcjs.ny.gov::84a289ae-1143-4568-bba4-b2298da1e589" providerId="AD"/>
  <p188:author id="{6214C189-6FC1-332C-0CEC-E0FC1204301A}" name="Dimond, Rebecca (DCJS)" initials="DR(" userId="S::Rebecca.Dimond@dcjs.ny.gov::2637e7f6-0c10-4be1-bbb0-260a4d29a4ff" providerId="AD"/>
  <p188:author id="{C3BFADA9-2FD0-CE8E-9F3A-AFFD5EB2100A}" name="Dattilio, Emily (DCJS)" initials="DE(" userId="S::Emily.Dattilio@dcjs.ny.gov::bf8e85a8-940b-4244-9712-81d53a683dd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2350A"/>
    <a:srgbClr val="8697A3"/>
    <a:srgbClr val="FFFF99"/>
    <a:srgbClr val="F6F892"/>
    <a:srgbClr val="376092"/>
    <a:srgbClr val="65999E"/>
    <a:srgbClr val="372EC4"/>
    <a:srgbClr val="43285D"/>
    <a:srgbClr val="435D6E"/>
    <a:srgbClr val="8B7F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2" autoAdjust="0"/>
    <p:restoredTop sz="73071" autoAdjust="0"/>
  </p:normalViewPr>
  <p:slideViewPr>
    <p:cSldViewPr snapToGrid="0">
      <p:cViewPr varScale="1">
        <p:scale>
          <a:sx n="83" d="100"/>
          <a:sy n="83" d="100"/>
        </p:scale>
        <p:origin x="1782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92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68" Type="http://customschemas.google.com/relationships/presentationmetadata" Target="meta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2.fntdata"/><Relationship Id="rId73" Type="http://schemas.microsoft.com/office/2018/10/relationships/authors" Target="author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font" Target="fonts/font1.fntdata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1.xml"/><Relationship Id="rId1" Type="http://schemas.microsoft.com/office/2011/relationships/chartStyle" Target="style11.xml"/><Relationship Id="rId5" Type="http://schemas.openxmlformats.org/officeDocument/2006/relationships/chartUserShapes" Target="../drawings/drawing6.xml"/><Relationship Id="rId4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2.xml"/><Relationship Id="rId1" Type="http://schemas.microsoft.com/office/2011/relationships/chartStyle" Target="style12.xml"/><Relationship Id="rId5" Type="http://schemas.openxmlformats.org/officeDocument/2006/relationships/chartUserShapes" Target="../drawings/drawing7.xml"/><Relationship Id="rId4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3.xml"/><Relationship Id="rId1" Type="http://schemas.microsoft.com/office/2011/relationships/chartStyle" Target="style13.xml"/><Relationship Id="rId5" Type="http://schemas.openxmlformats.org/officeDocument/2006/relationships/chartUserShapes" Target="../drawings/drawing8.xml"/><Relationship Id="rId4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4.xml"/><Relationship Id="rId1" Type="http://schemas.microsoft.com/office/2011/relationships/chartStyle" Target="style14.xml"/><Relationship Id="rId5" Type="http://schemas.openxmlformats.org/officeDocument/2006/relationships/chartUserShapes" Target="../drawings/drawing9.xml"/><Relationship Id="rId4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5.xml"/><Relationship Id="rId1" Type="http://schemas.microsoft.com/office/2011/relationships/chartStyle" Target="style15.xml"/><Relationship Id="rId5" Type="http://schemas.openxmlformats.org/officeDocument/2006/relationships/chartUserShapes" Target="../drawings/drawing10.xml"/><Relationship Id="rId4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16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2.xlsx"/><Relationship Id="rId1" Type="http://schemas.openxmlformats.org/officeDocument/2006/relationships/themeOverride" Target="../theme/themeOverride18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21.xml"/><Relationship Id="rId1" Type="http://schemas.microsoft.com/office/2011/relationships/chartStyle" Target="style21.xml"/><Relationship Id="rId5" Type="http://schemas.openxmlformats.org/officeDocument/2006/relationships/chartUserShapes" Target="../drawings/drawing11.xml"/><Relationship Id="rId4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1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2.xml"/><Relationship Id="rId2" Type="http://schemas.microsoft.com/office/2011/relationships/chartColorStyle" Target="colors34.xml"/><Relationship Id="rId1" Type="http://schemas.microsoft.com/office/2011/relationships/chartStyle" Target="style34.xml"/><Relationship Id="rId5" Type="http://schemas.openxmlformats.org/officeDocument/2006/relationships/chartUserShapes" Target="../drawings/drawing12.xml"/><Relationship Id="rId4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36.xml"/><Relationship Id="rId1" Type="http://schemas.microsoft.com/office/2011/relationships/chartStyle" Target="style36.xml"/><Relationship Id="rId4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37.xml"/><Relationship Id="rId1" Type="http://schemas.microsoft.com/office/2011/relationships/chartStyle" Target="style37.xml"/><Relationship Id="rId4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chartUserShapes" Target="../drawings/drawing13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39.xml"/><Relationship Id="rId1" Type="http://schemas.microsoft.com/office/2011/relationships/chartStyle" Target="style39.xml"/><Relationship Id="rId4" Type="http://schemas.openxmlformats.org/officeDocument/2006/relationships/chartUserShapes" Target="../drawings/drawing14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2.xlsx"/><Relationship Id="rId2" Type="http://schemas.microsoft.com/office/2011/relationships/chartColorStyle" Target="colors40.xml"/><Relationship Id="rId1" Type="http://schemas.microsoft.com/office/2011/relationships/chartStyle" Target="style40.xml"/><Relationship Id="rId4" Type="http://schemas.openxmlformats.org/officeDocument/2006/relationships/chartUserShapes" Target="../drawings/drawing15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chartUserShapes" Target="../drawings/drawing16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6.xml"/><Relationship Id="rId2" Type="http://schemas.microsoft.com/office/2011/relationships/chartColorStyle" Target="colors42.xml"/><Relationship Id="rId1" Type="http://schemas.microsoft.com/office/2011/relationships/chartStyle" Target="style42.xml"/><Relationship Id="rId5" Type="http://schemas.openxmlformats.org/officeDocument/2006/relationships/chartUserShapes" Target="../drawings/drawing17.xml"/><Relationship Id="rId4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7.xml"/><Relationship Id="rId2" Type="http://schemas.microsoft.com/office/2011/relationships/chartColorStyle" Target="colors43.xml"/><Relationship Id="rId1" Type="http://schemas.microsoft.com/office/2011/relationships/chartStyle" Target="style43.xml"/><Relationship Id="rId4" Type="http://schemas.openxmlformats.org/officeDocument/2006/relationships/package" Target="../embeddings/Microsoft_Excel_Worksheet45.xlsx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8.xml"/><Relationship Id="rId2" Type="http://schemas.microsoft.com/office/2011/relationships/chartColorStyle" Target="colors44.xml"/><Relationship Id="rId1" Type="http://schemas.microsoft.com/office/2011/relationships/chartStyle" Target="style44.xml"/><Relationship Id="rId4" Type="http://schemas.openxmlformats.org/officeDocument/2006/relationships/package" Target="../embeddings/Microsoft_Excel_Worksheet46.xlsx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9.xml"/><Relationship Id="rId2" Type="http://schemas.microsoft.com/office/2011/relationships/chartColorStyle" Target="colors45.xml"/><Relationship Id="rId1" Type="http://schemas.microsoft.com/office/2011/relationships/chartStyle" Target="style45.xml"/><Relationship Id="rId4" Type="http://schemas.openxmlformats.org/officeDocument/2006/relationships/package" Target="../embeddings/Microsoft_Excel_Worksheet47.xlsx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0.xml"/><Relationship Id="rId2" Type="http://schemas.microsoft.com/office/2011/relationships/chartColorStyle" Target="colors46.xml"/><Relationship Id="rId1" Type="http://schemas.microsoft.com/office/2011/relationships/chartStyle" Target="style46.xml"/><Relationship Id="rId4" Type="http://schemas.openxmlformats.org/officeDocument/2006/relationships/package" Target="../embeddings/Microsoft_Excel_Worksheet4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437309894270355E-2"/>
          <c:y val="3.6968524127290923E-2"/>
          <c:w val="0.85249784110778459"/>
          <c:h val="0.89397079325211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Sheet4!$A$3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2BA-4F8E-8102-6818FF34BC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BA-4F8E-8102-6818FF34BC6B}"/>
              </c:ext>
            </c:extLst>
          </c:dPt>
          <c:dPt>
            <c:idx val="3"/>
            <c:invertIfNegative val="0"/>
            <c:bubble3D val="0"/>
            <c:spPr>
              <a:solidFill>
                <a:srgbClr val="37609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2BA-4F8E-8102-6818FF34BC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(Sheet4!$B$2,Sheet4!$D$2,Sheet4!$F$2,Sheet4!$H$2)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(Sheet4!$B$3,Sheet4!$D$3,Sheet4!$F$3,Sheet4!$H$3)</c:f>
              <c:numCache>
                <c:formatCode>#,##0</c:formatCode>
                <c:ptCount val="4"/>
                <c:pt idx="0">
                  <c:v>1016688</c:v>
                </c:pt>
                <c:pt idx="1">
                  <c:v>388151</c:v>
                </c:pt>
                <c:pt idx="2">
                  <c:v>118576</c:v>
                </c:pt>
                <c:pt idx="3">
                  <c:v>75678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2BA-4F8E-8102-6818FF34B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3315551"/>
        <c:axId val="403309311"/>
      </c:barChart>
      <c:catAx>
        <c:axId val="403315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03309311"/>
        <c:crosses val="autoZero"/>
        <c:auto val="1"/>
        <c:lblAlgn val="ctr"/>
        <c:lblOffset val="100"/>
        <c:noMultiLvlLbl val="0"/>
      </c:catAx>
      <c:valAx>
        <c:axId val="403309311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03315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122949772155785"/>
          <c:y val="3.8395262575649118E-2"/>
          <c:w val="0.72256909962237104"/>
          <c:h val="0.84456487125146884"/>
        </c:manualLayout>
      </c:layout>
      <c:barChart>
        <c:barDir val="col"/>
        <c:grouping val="percentStacked"/>
        <c:varyColors val="0"/>
        <c:ser>
          <c:idx val="3"/>
          <c:order val="0"/>
          <c:tx>
            <c:strRef>
              <c:f>Sheet4!$A$7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37609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7609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FF9-4273-B139-326E85D21F87}"/>
              </c:ext>
            </c:extLst>
          </c:dPt>
          <c:dPt>
            <c:idx val="1"/>
            <c:invertIfNegative val="0"/>
            <c:bubble3D val="0"/>
            <c:spPr>
              <a:solidFill>
                <a:srgbClr val="37609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FF9-4273-B139-326E85D21F87}"/>
              </c:ext>
            </c:extLst>
          </c:dPt>
          <c:dPt>
            <c:idx val="3"/>
            <c:invertIfNegative val="0"/>
            <c:bubble3D val="0"/>
            <c:spPr>
              <a:solidFill>
                <a:srgbClr val="37609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FF9-4273-B139-326E85D21F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(Sheet4!$C$7,Sheet4!$E$7,Sheet4!$G$7,Sheet4!$I$7)</c:f>
              <c:numCache>
                <c:formatCode>0%</c:formatCode>
                <c:ptCount val="4"/>
                <c:pt idx="0">
                  <c:v>0.14914998504949403</c:v>
                </c:pt>
                <c:pt idx="1">
                  <c:v>0.10630914257595626</c:v>
                </c:pt>
                <c:pt idx="2">
                  <c:v>8.1601673188503573E-2</c:v>
                </c:pt>
                <c:pt idx="3">
                  <c:v>4.2614762546578928E-2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FF9-4273-B139-326E85D21F87}"/>
            </c:ext>
          </c:extLst>
        </c:ser>
        <c:ser>
          <c:idx val="2"/>
          <c:order val="1"/>
          <c:tx>
            <c:strRef>
              <c:f>Sheet4!$A$6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9BBB5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BBB5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FF9-4273-B139-326E85D21F87}"/>
              </c:ext>
            </c:extLst>
          </c:dPt>
          <c:dPt>
            <c:idx val="1"/>
            <c:invertIfNegative val="0"/>
            <c:bubble3D val="0"/>
            <c:spPr>
              <a:solidFill>
                <a:srgbClr val="9BBB5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FF9-4273-B139-326E85D21F87}"/>
              </c:ext>
            </c:extLst>
          </c:dPt>
          <c:dPt>
            <c:idx val="3"/>
            <c:invertIfNegative val="0"/>
            <c:bubble3D val="0"/>
            <c:spPr>
              <a:solidFill>
                <a:srgbClr val="9BBB5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7FF9-4273-B139-326E85D21F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(Sheet4!$C$6,Sheet4!$E$6,Sheet4!$G$6,Sheet4!$I$6)</c:f>
              <c:numCache>
                <c:formatCode>0%</c:formatCode>
                <c:ptCount val="4"/>
                <c:pt idx="0">
                  <c:v>0.26957335977212282</c:v>
                </c:pt>
                <c:pt idx="1">
                  <c:v>0.52978866472068864</c:v>
                </c:pt>
                <c:pt idx="2">
                  <c:v>0.64042470651733907</c:v>
                </c:pt>
                <c:pt idx="3">
                  <c:v>0.83642538122043397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7FF9-4273-B139-326E85D21F87}"/>
            </c:ext>
          </c:extLst>
        </c:ser>
        <c:ser>
          <c:idx val="1"/>
          <c:order val="2"/>
          <c:tx>
            <c:strRef>
              <c:f>Sheet4!$A$5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rgbClr val="C0504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504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F9-4273-B139-326E85D21F87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FF9-4273-B139-326E85D21F87}"/>
              </c:ext>
            </c:extLst>
          </c:dPt>
          <c:dPt>
            <c:idx val="3"/>
            <c:invertIfNegative val="0"/>
            <c:bubble3D val="0"/>
            <c:spPr>
              <a:solidFill>
                <a:srgbClr val="C0504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FF9-4273-B139-326E85D21F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(Sheet4!$C$5,Sheet4!$E$5,Sheet4!$G$5,Sheet4!$I$5)</c:f>
              <c:numCache>
                <c:formatCode>0%</c:formatCode>
                <c:ptCount val="4"/>
                <c:pt idx="0">
                  <c:v>0.35427584470358653</c:v>
                </c:pt>
                <c:pt idx="1">
                  <c:v>0.25828607938663045</c:v>
                </c:pt>
                <c:pt idx="2">
                  <c:v>0.10003710700310348</c:v>
                </c:pt>
                <c:pt idx="3">
                  <c:v>5.8511060017442322E-2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7FF9-4273-B139-326E85D21F87}"/>
            </c:ext>
          </c:extLst>
        </c:ser>
        <c:ser>
          <c:idx val="0"/>
          <c:order val="3"/>
          <c:tx>
            <c:strRef>
              <c:f>Sheet4!$A$4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FF9-4273-B139-326E85D21F87}"/>
              </c:ext>
            </c:extLst>
          </c:dPt>
          <c:dPt>
            <c:idx val="1"/>
            <c:invertIfNegative val="0"/>
            <c:bubble3D val="0"/>
            <c:spPr>
              <a:solidFill>
                <a:srgbClr val="4F81B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FF9-4273-B139-326E85D21F87}"/>
              </c:ext>
            </c:extLst>
          </c:dPt>
          <c:dPt>
            <c:idx val="3"/>
            <c:invertIfNegative val="0"/>
            <c:bubble3D val="0"/>
            <c:spPr>
              <a:solidFill>
                <a:srgbClr val="4F81B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FF9-4273-B139-326E85D21F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(Sheet4!$C$4,Sheet4!$E$4,Sheet4!$G$4,Sheet4!$I$4)</c:f>
              <c:numCache>
                <c:formatCode>0%</c:formatCode>
                <c:ptCount val="4"/>
                <c:pt idx="0">
                  <c:v>0.22700081047479653</c:v>
                </c:pt>
                <c:pt idx="1">
                  <c:v>0.10561611331672467</c:v>
                </c:pt>
                <c:pt idx="2">
                  <c:v>0.17793651329105384</c:v>
                </c:pt>
                <c:pt idx="3">
                  <c:v>6.2448796215544805E-2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7FF9-4273-B139-326E85D21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1703247"/>
        <c:axId val="2011709007"/>
      </c:barChart>
      <c:catAx>
        <c:axId val="2011703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1709007"/>
        <c:crosses val="autoZero"/>
        <c:auto val="1"/>
        <c:lblAlgn val="ctr"/>
        <c:lblOffset val="100"/>
        <c:noMultiLvlLbl val="0"/>
      </c:catAx>
      <c:valAx>
        <c:axId val="20117090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170324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261505232850338"/>
          <c:y val="0.36138471085978557"/>
          <c:w val="0.15314419139647398"/>
          <c:h val="0.372775473102247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437397280433369E-2"/>
          <c:y val="3.6968461411309481E-2"/>
          <c:w val="0.85249784110778459"/>
          <c:h val="0.89397079325211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Sheet4!$A$3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5A-4782-8F31-21406E69053B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25A-4782-8F31-21406E69053B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25A-4782-8F31-21406E69053B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5A-4782-8F31-21406E69053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5A-4782-8F31-21406E69053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5A-4782-8F31-21406E6905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(Sheet4!$B$2,Sheet4!$D$2,Sheet4!$F$2,Sheet4!$H$2)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(Sheet4!$B$3,Sheet4!$D$3,Sheet4!$F$3,Sheet4!$H$3)</c:f>
              <c:numCache>
                <c:formatCode>#,##0</c:formatCode>
                <c:ptCount val="4"/>
                <c:pt idx="0">
                  <c:v>1016688</c:v>
                </c:pt>
                <c:pt idx="1">
                  <c:v>388151</c:v>
                </c:pt>
                <c:pt idx="2">
                  <c:v>118576</c:v>
                </c:pt>
                <c:pt idx="3">
                  <c:v>75678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2BA-4F8E-8102-6818FF34B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3315551"/>
        <c:axId val="403309311"/>
      </c:barChart>
      <c:catAx>
        <c:axId val="403315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03309311"/>
        <c:crosses val="autoZero"/>
        <c:auto val="1"/>
        <c:lblAlgn val="ctr"/>
        <c:lblOffset val="100"/>
        <c:noMultiLvlLbl val="0"/>
      </c:catAx>
      <c:valAx>
        <c:axId val="403309311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03315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122949772155785"/>
          <c:y val="3.8395262575649118E-2"/>
          <c:w val="0.72256909962237104"/>
          <c:h val="0.84456487125146884"/>
        </c:manualLayout>
      </c:layout>
      <c:barChart>
        <c:barDir val="col"/>
        <c:grouping val="percentStacked"/>
        <c:varyColors val="0"/>
        <c:ser>
          <c:idx val="3"/>
          <c:order val="0"/>
          <c:tx>
            <c:strRef>
              <c:f>Sheet4!$A$7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5F9-42B9-973D-64EE79FB261C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5F9-42B9-973D-64EE79FB261C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5F9-42B9-973D-64EE79FB261C}"/>
              </c:ext>
            </c:extLst>
          </c:dPt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C622-49AA-84E7-F45F8EFB62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(Sheet4!$C$7,Sheet4!$E$7,Sheet4!$G$7,Sheet4!$I$7)</c:f>
              <c:numCache>
                <c:formatCode>0%</c:formatCode>
                <c:ptCount val="4"/>
                <c:pt idx="0">
                  <c:v>0.14914998504949403</c:v>
                </c:pt>
                <c:pt idx="1">
                  <c:v>0.10630914257595626</c:v>
                </c:pt>
                <c:pt idx="2">
                  <c:v>8.1601673188503573E-2</c:v>
                </c:pt>
                <c:pt idx="3">
                  <c:v>4.2614762546578928E-2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FF9-4273-B139-326E85D21F87}"/>
            </c:ext>
          </c:extLst>
        </c:ser>
        <c:ser>
          <c:idx val="2"/>
          <c:order val="1"/>
          <c:tx>
            <c:strRef>
              <c:f>Sheet4!$A$6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5F9-42B9-973D-64EE79FB261C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5F9-42B9-973D-64EE79FB261C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A5F9-42B9-973D-64EE79FB261C}"/>
              </c:ext>
            </c:extLst>
          </c:dPt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C622-49AA-84E7-F45F8EFB62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(Sheet4!$C$6,Sheet4!$E$6,Sheet4!$G$6,Sheet4!$I$6)</c:f>
              <c:numCache>
                <c:formatCode>0%</c:formatCode>
                <c:ptCount val="4"/>
                <c:pt idx="0">
                  <c:v>0.26957335977212282</c:v>
                </c:pt>
                <c:pt idx="1">
                  <c:v>0.52978866472068864</c:v>
                </c:pt>
                <c:pt idx="2">
                  <c:v>0.64042470651733907</c:v>
                </c:pt>
                <c:pt idx="3">
                  <c:v>0.83642538122043397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7FF9-4273-B139-326E85D21F87}"/>
            </c:ext>
          </c:extLst>
        </c:ser>
        <c:ser>
          <c:idx val="1"/>
          <c:order val="2"/>
          <c:tx>
            <c:strRef>
              <c:f>Sheet4!$A$5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5F9-42B9-973D-64EE79FB261C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5F9-42B9-973D-64EE79FB261C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5F9-42B9-973D-64EE79FB261C}"/>
              </c:ext>
            </c:extLst>
          </c:dPt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C622-49AA-84E7-F45F8EFB62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(Sheet4!$C$5,Sheet4!$E$5,Sheet4!$G$5,Sheet4!$I$5)</c:f>
              <c:numCache>
                <c:formatCode>0%</c:formatCode>
                <c:ptCount val="4"/>
                <c:pt idx="0">
                  <c:v>0.35427584470358653</c:v>
                </c:pt>
                <c:pt idx="1">
                  <c:v>0.25828607938663045</c:v>
                </c:pt>
                <c:pt idx="2">
                  <c:v>0.10003710700310348</c:v>
                </c:pt>
                <c:pt idx="3">
                  <c:v>5.8511060017442322E-2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7FF9-4273-B139-326E85D21F87}"/>
            </c:ext>
          </c:extLst>
        </c:ser>
        <c:ser>
          <c:idx val="0"/>
          <c:order val="3"/>
          <c:tx>
            <c:strRef>
              <c:f>Sheet4!$A$4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5F9-42B9-973D-64EE79FB261C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5F9-42B9-973D-64EE79FB261C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A5F9-42B9-973D-64EE79FB261C}"/>
              </c:ext>
            </c:extLst>
          </c:dPt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622-49AA-84E7-F45F8EFB62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(Sheet4!$C$4,Sheet4!$E$4,Sheet4!$G$4,Sheet4!$I$4)</c:f>
              <c:numCache>
                <c:formatCode>0%</c:formatCode>
                <c:ptCount val="4"/>
                <c:pt idx="0">
                  <c:v>0.22700081047479653</c:v>
                </c:pt>
                <c:pt idx="1">
                  <c:v>0.10561611331672467</c:v>
                </c:pt>
                <c:pt idx="2">
                  <c:v>0.17793651329105384</c:v>
                </c:pt>
                <c:pt idx="3">
                  <c:v>6.2448796215544805E-2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7FF9-4273-B139-326E85D21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1703247"/>
        <c:axId val="2011709007"/>
      </c:barChart>
      <c:catAx>
        <c:axId val="2011703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1709007"/>
        <c:crosses val="autoZero"/>
        <c:auto val="1"/>
        <c:lblAlgn val="ctr"/>
        <c:lblOffset val="100"/>
        <c:noMultiLvlLbl val="0"/>
      </c:catAx>
      <c:valAx>
        <c:axId val="20117090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170324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261505232850338"/>
          <c:y val="0.36138471085978557"/>
          <c:w val="0.15314419139647398"/>
          <c:h val="0.372775473102247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437397280433369E-2"/>
          <c:y val="3.6968461411309481E-2"/>
          <c:w val="0.85249784110778459"/>
          <c:h val="0.89397079325211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Sheet4!$A$3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2BA-4F8E-8102-6818FF34BC6B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BA-4F8E-8102-6818FF34BC6B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2BA-4F8E-8102-6818FF34BC6B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BA-4F8E-8102-6818FF34BC6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BA-4F8E-8102-6818FF34BC6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BA-4F8E-8102-6818FF34BC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(Sheet4!$B$2,Sheet4!$D$2,Sheet4!$F$2,Sheet4!$H$2)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(Sheet4!$B$3,Sheet4!$D$3,Sheet4!$F$3,Sheet4!$H$3)</c:f>
              <c:numCache>
                <c:formatCode>#,##0</c:formatCode>
                <c:ptCount val="4"/>
                <c:pt idx="0">
                  <c:v>1016688</c:v>
                </c:pt>
                <c:pt idx="1">
                  <c:v>388151</c:v>
                </c:pt>
                <c:pt idx="2">
                  <c:v>118576</c:v>
                </c:pt>
                <c:pt idx="3">
                  <c:v>75678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2BA-4F8E-8102-6818FF34B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3315551"/>
        <c:axId val="403309311"/>
      </c:barChart>
      <c:catAx>
        <c:axId val="403315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03309311"/>
        <c:crosses val="autoZero"/>
        <c:auto val="1"/>
        <c:lblAlgn val="ctr"/>
        <c:lblOffset val="100"/>
        <c:noMultiLvlLbl val="0"/>
      </c:catAx>
      <c:valAx>
        <c:axId val="403309311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03315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122949772155785"/>
          <c:y val="3.8395262575649118E-2"/>
          <c:w val="0.72256909962237104"/>
          <c:h val="0.84456487125146884"/>
        </c:manualLayout>
      </c:layout>
      <c:barChart>
        <c:barDir val="col"/>
        <c:grouping val="percentStacked"/>
        <c:varyColors val="0"/>
        <c:ser>
          <c:idx val="3"/>
          <c:order val="0"/>
          <c:tx>
            <c:strRef>
              <c:f>Sheet4!$A$7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FF9-4273-B139-326E85D21F87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FF9-4273-B139-326E85D21F87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FF9-4273-B139-326E85D21F8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F9-4273-B139-326E85D21F8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FF9-4273-B139-326E85D21F8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FF9-4273-B139-326E85D21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(Sheet4!$C$7,Sheet4!$E$7,Sheet4!$G$7,Sheet4!$I$7)</c:f>
              <c:numCache>
                <c:formatCode>0%</c:formatCode>
                <c:ptCount val="4"/>
                <c:pt idx="0">
                  <c:v>0.14914998504949403</c:v>
                </c:pt>
                <c:pt idx="1">
                  <c:v>0.10630914257595626</c:v>
                </c:pt>
                <c:pt idx="2">
                  <c:v>8.1601673188503573E-2</c:v>
                </c:pt>
                <c:pt idx="3">
                  <c:v>4.2614762546578928E-2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FF9-4273-B139-326E85D21F87}"/>
            </c:ext>
          </c:extLst>
        </c:ser>
        <c:ser>
          <c:idx val="2"/>
          <c:order val="1"/>
          <c:tx>
            <c:strRef>
              <c:f>Sheet4!$A$6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FF9-4273-B139-326E85D21F87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FF9-4273-B139-326E85D21F87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7FF9-4273-B139-326E85D21F8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FF9-4273-B139-326E85D21F8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FF9-4273-B139-326E85D21F8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FF9-4273-B139-326E85D21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(Sheet4!$C$6,Sheet4!$E$6,Sheet4!$G$6,Sheet4!$I$6)</c:f>
              <c:numCache>
                <c:formatCode>0%</c:formatCode>
                <c:ptCount val="4"/>
                <c:pt idx="0">
                  <c:v>0.26957335977212282</c:v>
                </c:pt>
                <c:pt idx="1">
                  <c:v>0.52978866472068864</c:v>
                </c:pt>
                <c:pt idx="2">
                  <c:v>0.64042470651733907</c:v>
                </c:pt>
                <c:pt idx="3">
                  <c:v>0.83642538122043397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7FF9-4273-B139-326E85D21F87}"/>
            </c:ext>
          </c:extLst>
        </c:ser>
        <c:ser>
          <c:idx val="1"/>
          <c:order val="2"/>
          <c:tx>
            <c:strRef>
              <c:f>Sheet4!$A$5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F9-4273-B139-326E85D21F87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FF9-4273-B139-326E85D21F87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FF9-4273-B139-326E85D21F8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F9-4273-B139-326E85D21F8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FF9-4273-B139-326E85D21F8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FF9-4273-B139-326E85D21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(Sheet4!$C$5,Sheet4!$E$5,Sheet4!$G$5,Sheet4!$I$5)</c:f>
              <c:numCache>
                <c:formatCode>0%</c:formatCode>
                <c:ptCount val="4"/>
                <c:pt idx="0">
                  <c:v>0.35427584470358653</c:v>
                </c:pt>
                <c:pt idx="1">
                  <c:v>0.25828607938663045</c:v>
                </c:pt>
                <c:pt idx="2">
                  <c:v>0.10003710700310348</c:v>
                </c:pt>
                <c:pt idx="3">
                  <c:v>5.8511060017442322E-2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7FF9-4273-B139-326E85D21F87}"/>
            </c:ext>
          </c:extLst>
        </c:ser>
        <c:ser>
          <c:idx val="0"/>
          <c:order val="3"/>
          <c:tx>
            <c:strRef>
              <c:f>Sheet4!$A$4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FF9-4273-B139-326E85D21F87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FF9-4273-B139-326E85D21F87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FF9-4273-B139-326E85D21F8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FF9-4273-B139-326E85D21F8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FF9-4273-B139-326E85D21F8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FF9-4273-B139-326E85D21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(Sheet4!$C$4,Sheet4!$E$4,Sheet4!$G$4,Sheet4!$I$4)</c:f>
              <c:numCache>
                <c:formatCode>0%</c:formatCode>
                <c:ptCount val="4"/>
                <c:pt idx="0">
                  <c:v>0.22700081047479653</c:v>
                </c:pt>
                <c:pt idx="1">
                  <c:v>0.10561611331672467</c:v>
                </c:pt>
                <c:pt idx="2">
                  <c:v>0.17793651329105384</c:v>
                </c:pt>
                <c:pt idx="3">
                  <c:v>6.2448796215544805E-2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7FF9-4273-B139-326E85D21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1703247"/>
        <c:axId val="2011709007"/>
      </c:barChart>
      <c:catAx>
        <c:axId val="2011703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1709007"/>
        <c:crosses val="autoZero"/>
        <c:auto val="1"/>
        <c:lblAlgn val="ctr"/>
        <c:lblOffset val="100"/>
        <c:noMultiLvlLbl val="0"/>
      </c:catAx>
      <c:valAx>
        <c:axId val="20117090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170324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261505232850338"/>
          <c:y val="0.36138471085978557"/>
          <c:w val="0.15314419139647398"/>
          <c:h val="0.372775473102247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437397280433369E-2"/>
          <c:y val="3.6968461411309481E-2"/>
          <c:w val="0.85249784110778459"/>
          <c:h val="0.89397079325211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Sheet4!$A$3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2BA-4F8E-8102-6818FF34BC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BA-4F8E-8102-6818FF34BC6B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D82A-4705-A2B0-DBB87B156893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2BA-4F8E-8102-6818FF34BC6B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BA-4F8E-8102-6818FF34BC6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82A-4705-A2B0-DBB87B15689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BA-4F8E-8102-6818FF34BC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(Sheet4!$B$2,Sheet4!$D$2,Sheet4!$F$2,Sheet4!$H$2)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(Sheet4!$B$3,Sheet4!$D$3,Sheet4!$F$3,Sheet4!$H$3)</c:f>
              <c:numCache>
                <c:formatCode>#,##0</c:formatCode>
                <c:ptCount val="4"/>
                <c:pt idx="0">
                  <c:v>1016688</c:v>
                </c:pt>
                <c:pt idx="1">
                  <c:v>388151</c:v>
                </c:pt>
                <c:pt idx="2">
                  <c:v>118576</c:v>
                </c:pt>
                <c:pt idx="3">
                  <c:v>75678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2BA-4F8E-8102-6818FF34B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3315551"/>
        <c:axId val="403309311"/>
      </c:barChart>
      <c:catAx>
        <c:axId val="403315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03309311"/>
        <c:crosses val="autoZero"/>
        <c:auto val="1"/>
        <c:lblAlgn val="ctr"/>
        <c:lblOffset val="100"/>
        <c:noMultiLvlLbl val="0"/>
      </c:catAx>
      <c:valAx>
        <c:axId val="403309311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03315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122949772155785"/>
          <c:y val="3.8395262575649118E-2"/>
          <c:w val="0.72256909962237104"/>
          <c:h val="0.84456487125146884"/>
        </c:manualLayout>
      </c:layout>
      <c:barChart>
        <c:barDir val="col"/>
        <c:grouping val="percentStacked"/>
        <c:varyColors val="0"/>
        <c:ser>
          <c:idx val="3"/>
          <c:order val="0"/>
          <c:tx>
            <c:strRef>
              <c:f>Sheet4!$A$7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37609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FF9-4273-B139-326E85D21F87}"/>
              </c:ext>
            </c:extLst>
          </c:dPt>
          <c:dPt>
            <c:idx val="1"/>
            <c:invertIfNegative val="0"/>
            <c:bubble3D val="0"/>
            <c:spPr>
              <a:solidFill>
                <a:srgbClr val="37609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FF9-4273-B139-326E85D21F87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6B73-46EA-BB70-743A99ECCB0A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FF9-4273-B139-326E85D21F8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F9-4273-B139-326E85D21F8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B73-46EA-BB70-743A99ECCB0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FF9-4273-B139-326E85D21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(Sheet4!$C$7,Sheet4!$E$7,Sheet4!$G$7,Sheet4!$I$7)</c:f>
              <c:numCache>
                <c:formatCode>0%</c:formatCode>
                <c:ptCount val="4"/>
                <c:pt idx="0">
                  <c:v>0.14914998504949403</c:v>
                </c:pt>
                <c:pt idx="1">
                  <c:v>0.10630914257595626</c:v>
                </c:pt>
                <c:pt idx="2">
                  <c:v>8.1601673188503573E-2</c:v>
                </c:pt>
                <c:pt idx="3">
                  <c:v>4.2614762546578928E-2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FF9-4273-B139-326E85D21F87}"/>
            </c:ext>
          </c:extLst>
        </c:ser>
        <c:ser>
          <c:idx val="2"/>
          <c:order val="1"/>
          <c:tx>
            <c:strRef>
              <c:f>Sheet4!$A$6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9BBB5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FF9-4273-B139-326E85D21F87}"/>
              </c:ext>
            </c:extLst>
          </c:dPt>
          <c:dPt>
            <c:idx val="1"/>
            <c:invertIfNegative val="0"/>
            <c:bubble3D val="0"/>
            <c:spPr>
              <a:solidFill>
                <a:srgbClr val="9BBB5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FF9-4273-B139-326E85D21F87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6B73-46EA-BB70-743A99ECCB0A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7FF9-4273-B139-326E85D21F8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FF9-4273-B139-326E85D21F8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6B73-46EA-BB70-743A99ECCB0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FF9-4273-B139-326E85D21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(Sheet4!$C$6,Sheet4!$E$6,Sheet4!$G$6,Sheet4!$I$6)</c:f>
              <c:numCache>
                <c:formatCode>0%</c:formatCode>
                <c:ptCount val="4"/>
                <c:pt idx="0">
                  <c:v>0.26957335977212282</c:v>
                </c:pt>
                <c:pt idx="1">
                  <c:v>0.52978866472068864</c:v>
                </c:pt>
                <c:pt idx="2">
                  <c:v>0.64042470651733907</c:v>
                </c:pt>
                <c:pt idx="3">
                  <c:v>0.83642538122043397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7FF9-4273-B139-326E85D21F87}"/>
            </c:ext>
          </c:extLst>
        </c:ser>
        <c:ser>
          <c:idx val="1"/>
          <c:order val="2"/>
          <c:tx>
            <c:strRef>
              <c:f>Sheet4!$A$5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rgbClr val="C0504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F9-4273-B139-326E85D21F87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FF9-4273-B139-326E85D21F87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6B73-46EA-BB70-743A99ECCB0A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FF9-4273-B139-326E85D21F8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F9-4273-B139-326E85D21F8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B73-46EA-BB70-743A99ECCB0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FF9-4273-B139-326E85D21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(Sheet4!$C$5,Sheet4!$E$5,Sheet4!$G$5,Sheet4!$I$5)</c:f>
              <c:numCache>
                <c:formatCode>0%</c:formatCode>
                <c:ptCount val="4"/>
                <c:pt idx="0">
                  <c:v>0.35427584470358653</c:v>
                </c:pt>
                <c:pt idx="1">
                  <c:v>0.25828607938663045</c:v>
                </c:pt>
                <c:pt idx="2">
                  <c:v>0.10003710700310348</c:v>
                </c:pt>
                <c:pt idx="3">
                  <c:v>5.8511060017442322E-2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7FF9-4273-B139-326E85D21F87}"/>
            </c:ext>
          </c:extLst>
        </c:ser>
        <c:ser>
          <c:idx val="0"/>
          <c:order val="3"/>
          <c:tx>
            <c:strRef>
              <c:f>Sheet4!$A$4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FF9-4273-B139-326E85D21F87}"/>
              </c:ext>
            </c:extLst>
          </c:dPt>
          <c:dPt>
            <c:idx val="1"/>
            <c:invertIfNegative val="0"/>
            <c:bubble3D val="0"/>
            <c:spPr>
              <a:solidFill>
                <a:srgbClr val="4F81B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FF9-4273-B139-326E85D21F87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6B73-46EA-BB70-743A99ECCB0A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FF9-4273-B139-326E85D21F8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FF9-4273-B139-326E85D21F8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6B73-46EA-BB70-743A99ECCB0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9.1984197860505587E-2"/>
                      <c:h val="7.46723455245089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7FF9-4273-B139-326E85D21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(Sheet4!$C$4,Sheet4!$E$4,Sheet4!$G$4,Sheet4!$I$4)</c:f>
              <c:numCache>
                <c:formatCode>0%</c:formatCode>
                <c:ptCount val="4"/>
                <c:pt idx="0">
                  <c:v>0.22700081047479653</c:v>
                </c:pt>
                <c:pt idx="1">
                  <c:v>0.10561611331672467</c:v>
                </c:pt>
                <c:pt idx="2">
                  <c:v>0.17793651329105384</c:v>
                </c:pt>
                <c:pt idx="3">
                  <c:v>6.2448796215544805E-2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7FF9-4273-B139-326E85D21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1703247"/>
        <c:axId val="2011709007"/>
      </c:barChart>
      <c:catAx>
        <c:axId val="2011703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1709007"/>
        <c:crosses val="autoZero"/>
        <c:auto val="1"/>
        <c:lblAlgn val="ctr"/>
        <c:lblOffset val="100"/>
        <c:noMultiLvlLbl val="0"/>
      </c:catAx>
      <c:valAx>
        <c:axId val="20117090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170324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261505232850338"/>
          <c:y val="0.36138471085978557"/>
          <c:w val="0.15314419139647398"/>
          <c:h val="0.372775473102247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437397280433369E-2"/>
          <c:y val="3.6968461411309481E-2"/>
          <c:w val="0.85249784110778459"/>
          <c:h val="0.89397079325211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Sheet4!$A$3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2BA-4F8E-8102-6818FF34BC6B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BA-4F8E-8102-6818FF34BC6B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CE0-4649-9671-BF4E44FFA88D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2BA-4F8E-8102-6818FF34BC6B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BA-4F8E-8102-6818FF34BC6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CE0-4649-9671-BF4E44FFA88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BA-4F8E-8102-6818FF34BC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(Sheet4!$B$2,Sheet4!$D$2,Sheet4!$F$2,Sheet4!$H$2)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(Sheet4!$B$3,Sheet4!$D$3,Sheet4!$F$3,Sheet4!$H$3)</c:f>
              <c:numCache>
                <c:formatCode>#,##0</c:formatCode>
                <c:ptCount val="4"/>
                <c:pt idx="0">
                  <c:v>1016688</c:v>
                </c:pt>
                <c:pt idx="1">
                  <c:v>388151</c:v>
                </c:pt>
                <c:pt idx="2">
                  <c:v>118576</c:v>
                </c:pt>
                <c:pt idx="3">
                  <c:v>75678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2BA-4F8E-8102-6818FF34B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3315551"/>
        <c:axId val="403309311"/>
      </c:barChart>
      <c:catAx>
        <c:axId val="403315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03309311"/>
        <c:crosses val="autoZero"/>
        <c:auto val="1"/>
        <c:lblAlgn val="ctr"/>
        <c:lblOffset val="100"/>
        <c:noMultiLvlLbl val="0"/>
      </c:catAx>
      <c:valAx>
        <c:axId val="403309311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03315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122949772155785"/>
          <c:y val="3.8395262575649118E-2"/>
          <c:w val="0.72256909962237104"/>
          <c:h val="0.84456487125146884"/>
        </c:manualLayout>
      </c:layout>
      <c:barChart>
        <c:barDir val="col"/>
        <c:grouping val="percentStacked"/>
        <c:varyColors val="0"/>
        <c:ser>
          <c:idx val="3"/>
          <c:order val="0"/>
          <c:tx>
            <c:strRef>
              <c:f>Sheet4!$A$7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37609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7609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FF9-4273-B139-326E85D21F87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FF9-4273-B139-326E85D21F87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4D1B-45A4-8916-1BAA8F4378E2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FF9-4273-B139-326E85D21F8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FF9-4273-B139-326E85D21F8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4D1B-45A4-8916-1BAA8F4378E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FF9-4273-B139-326E85D21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(Sheet4!$C$7,Sheet4!$E$7,Sheet4!$G$7,Sheet4!$I$7)</c:f>
              <c:numCache>
                <c:formatCode>0%</c:formatCode>
                <c:ptCount val="4"/>
                <c:pt idx="0">
                  <c:v>0.14914998504949403</c:v>
                </c:pt>
                <c:pt idx="1">
                  <c:v>0.10630914257595626</c:v>
                </c:pt>
                <c:pt idx="2">
                  <c:v>8.1601673188503573E-2</c:v>
                </c:pt>
                <c:pt idx="3">
                  <c:v>4.2614762546578928E-2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FF9-4273-B139-326E85D21F87}"/>
            </c:ext>
          </c:extLst>
        </c:ser>
        <c:ser>
          <c:idx val="2"/>
          <c:order val="1"/>
          <c:tx>
            <c:strRef>
              <c:f>Sheet4!$A$6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9BBB5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BBB5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FF9-4273-B139-326E85D21F87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FF9-4273-B139-326E85D21F87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4D1B-45A4-8916-1BAA8F4378E2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7FF9-4273-B139-326E85D21F8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FF9-4273-B139-326E85D21F8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4D1B-45A4-8916-1BAA8F4378E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FF9-4273-B139-326E85D21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(Sheet4!$C$6,Sheet4!$E$6,Sheet4!$G$6,Sheet4!$I$6)</c:f>
              <c:numCache>
                <c:formatCode>0%</c:formatCode>
                <c:ptCount val="4"/>
                <c:pt idx="0">
                  <c:v>0.26957335977212282</c:v>
                </c:pt>
                <c:pt idx="1">
                  <c:v>0.52978866472068864</c:v>
                </c:pt>
                <c:pt idx="2">
                  <c:v>0.64042470651733907</c:v>
                </c:pt>
                <c:pt idx="3">
                  <c:v>0.83642538122043397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7FF9-4273-B139-326E85D21F87}"/>
            </c:ext>
          </c:extLst>
        </c:ser>
        <c:ser>
          <c:idx val="1"/>
          <c:order val="2"/>
          <c:tx>
            <c:strRef>
              <c:f>Sheet4!$A$5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rgbClr val="C0504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504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F9-4273-B139-326E85D21F87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FF9-4273-B139-326E85D21F87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D1B-45A4-8916-1BAA8F4378E2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FF9-4273-B139-326E85D21F8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FF9-4273-B139-326E85D21F8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4D1B-45A4-8916-1BAA8F4378E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FF9-4273-B139-326E85D21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(Sheet4!$C$5,Sheet4!$E$5,Sheet4!$G$5,Sheet4!$I$5)</c:f>
              <c:numCache>
                <c:formatCode>0%</c:formatCode>
                <c:ptCount val="4"/>
                <c:pt idx="0">
                  <c:v>0.35427584470358653</c:v>
                </c:pt>
                <c:pt idx="1">
                  <c:v>0.25828607938663045</c:v>
                </c:pt>
                <c:pt idx="2">
                  <c:v>0.10003710700310348</c:v>
                </c:pt>
                <c:pt idx="3">
                  <c:v>5.8511060017442322E-2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7FF9-4273-B139-326E85D21F87}"/>
            </c:ext>
          </c:extLst>
        </c:ser>
        <c:ser>
          <c:idx val="0"/>
          <c:order val="3"/>
          <c:tx>
            <c:strRef>
              <c:f>Sheet4!$A$4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FF9-4273-B139-326E85D21F87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FF9-4273-B139-326E85D21F87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4D1B-45A4-8916-1BAA8F4378E2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FF9-4273-B139-326E85D21F8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FF9-4273-B139-326E85D21F8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D1B-45A4-8916-1BAA8F4378E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FF9-4273-B139-326E85D21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(Sheet4!$C$2,Sheet4!$E$2,Sheet4!$G$2,Sheet4!$I$2)</c:f>
              <c:strCache>
                <c:ptCount val="4"/>
                <c:pt idx="0">
                  <c:v>NYC</c:v>
                </c:pt>
                <c:pt idx="1">
                  <c:v>Long Island</c:v>
                </c:pt>
                <c:pt idx="2">
                  <c:v>Erie</c:v>
                </c:pt>
                <c:pt idx="3">
                  <c:v>Southern Tier</c:v>
                </c:pt>
              </c:strCache>
              <c:extLst/>
            </c:strRef>
          </c:cat>
          <c:val>
            <c:numRef>
              <c:f>(Sheet4!$C$4,Sheet4!$E$4,Sheet4!$G$4,Sheet4!$I$4)</c:f>
              <c:numCache>
                <c:formatCode>0%</c:formatCode>
                <c:ptCount val="4"/>
                <c:pt idx="0">
                  <c:v>0.22700081047479653</c:v>
                </c:pt>
                <c:pt idx="1">
                  <c:v>0.10561611331672467</c:v>
                </c:pt>
                <c:pt idx="2">
                  <c:v>0.17793651329105384</c:v>
                </c:pt>
                <c:pt idx="3">
                  <c:v>6.2448796215544805E-2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7FF9-4273-B139-326E85D21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1703247"/>
        <c:axId val="2011709007"/>
      </c:barChart>
      <c:catAx>
        <c:axId val="2011703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1709007"/>
        <c:crosses val="autoZero"/>
        <c:auto val="1"/>
        <c:lblAlgn val="ctr"/>
        <c:lblOffset val="100"/>
        <c:noMultiLvlLbl val="0"/>
      </c:catAx>
      <c:valAx>
        <c:axId val="20117090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170324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261505232850338"/>
          <c:y val="0.36138471085978557"/>
          <c:w val="0.15314419139647398"/>
          <c:h val="0.372775473102247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882743389295124E-2"/>
          <c:y val="0.14637703508521552"/>
          <c:w val="0.87557981960144415"/>
          <c:h val="0.6942665990876837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'Southern Tier'!$B$12</c:f>
              <c:strCache>
                <c:ptCount val="1"/>
                <c:pt idx="0">
                  <c:v>Felony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8D676755-39B1-4FF0-9736-45F7BFBC1F8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C15A-44E2-86E6-3D301AD7072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0D04D08-D940-4B72-9F9C-1803BF02BB8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C15A-44E2-86E6-3D301AD7072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B26C96C-6A82-4CD6-A9DE-E63B808F830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C15A-44E2-86E6-3D301AD7072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985E298-9ECD-4391-951D-A9D66866FC1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C15A-44E2-86E6-3D301AD7072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7EBC4D9-D19B-4FDB-A14B-CF7A2961B44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C15A-44E2-86E6-3D301AD707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'Southern Tier'!$C$2:$G$2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'Southern Tier'!$C$12:$G$12</c:f>
              <c:numCache>
                <c:formatCode>#,##0</c:formatCode>
                <c:ptCount val="5"/>
                <c:pt idx="0">
                  <c:v>193</c:v>
                </c:pt>
                <c:pt idx="1">
                  <c:v>161</c:v>
                </c:pt>
                <c:pt idx="2">
                  <c:v>158</c:v>
                </c:pt>
                <c:pt idx="3">
                  <c:v>208</c:v>
                </c:pt>
                <c:pt idx="4">
                  <c:v>192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'Southern Tier'!$C$18:$G$18</c15:f>
                <c15:dlblRangeCache>
                  <c:ptCount val="5"/>
                  <c:pt idx="0">
                    <c:v>28%</c:v>
                  </c:pt>
                  <c:pt idx="1">
                    <c:v>27%</c:v>
                  </c:pt>
                  <c:pt idx="2">
                    <c:v>31%</c:v>
                  </c:pt>
                  <c:pt idx="3">
                    <c:v>34%</c:v>
                  </c:pt>
                  <c:pt idx="4">
                    <c:v>30%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C15A-44E2-86E6-3D301AD7072E}"/>
            </c:ext>
          </c:extLst>
        </c:ser>
        <c:ser>
          <c:idx val="1"/>
          <c:order val="1"/>
          <c:tx>
            <c:strRef>
              <c:f>'Southern Tier'!$B$13</c:f>
              <c:strCache>
                <c:ptCount val="1"/>
                <c:pt idx="0">
                  <c:v>Misdemeanor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7068099-B0E4-4947-A424-B34250FF6B8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C15A-44E2-86E6-3D301AD7072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8E7179B-4DC8-461C-9BC4-6F13DC15A17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C15A-44E2-86E6-3D301AD7072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AC2ED2C-948D-4E63-BA62-ADCDAB0D5BD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C15A-44E2-86E6-3D301AD7072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B25175A-358D-476E-AA9C-623E13777E9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C15A-44E2-86E6-3D301AD7072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B60CBC2-6D6B-4EFA-8A67-7075FD3C141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C15A-44E2-86E6-3D301AD707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'Southern Tier'!$C$2:$G$2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'Southern Tier'!$C$13:$G$13</c:f>
              <c:numCache>
                <c:formatCode>#,##0</c:formatCode>
                <c:ptCount val="5"/>
                <c:pt idx="0">
                  <c:v>478</c:v>
                </c:pt>
                <c:pt idx="1">
                  <c:v>422</c:v>
                </c:pt>
                <c:pt idx="2">
                  <c:v>353</c:v>
                </c:pt>
                <c:pt idx="3">
                  <c:v>395</c:v>
                </c:pt>
                <c:pt idx="4">
                  <c:v>451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'Southern Tier'!$C$19:$G$19</c15:f>
                <c15:dlblRangeCache>
                  <c:ptCount val="5"/>
                  <c:pt idx="0">
                    <c:v>70%</c:v>
                  </c:pt>
                  <c:pt idx="1">
                    <c:v>72%</c:v>
                  </c:pt>
                  <c:pt idx="2">
                    <c:v>69%</c:v>
                  </c:pt>
                  <c:pt idx="3">
                    <c:v>65%</c:v>
                  </c:pt>
                  <c:pt idx="4">
                    <c:v>70%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C15A-44E2-86E6-3D301AD70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04390911"/>
        <c:axId val="504391391"/>
      </c:barChart>
      <c:catAx>
        <c:axId val="504390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4391391"/>
        <c:crosses val="autoZero"/>
        <c:auto val="1"/>
        <c:lblAlgn val="ctr"/>
        <c:lblOffset val="100"/>
        <c:noMultiLvlLbl val="0"/>
      </c:catAx>
      <c:valAx>
        <c:axId val="504391391"/>
        <c:scaling>
          <c:orientation val="minMax"/>
          <c:max val="12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4390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124617329733792"/>
          <c:y val="0.1321918680726816"/>
          <c:w val="0.84875382670266208"/>
          <c:h val="0.7821163862123526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Erie!$B$12</c:f>
              <c:strCache>
                <c:ptCount val="1"/>
                <c:pt idx="0">
                  <c:v>Felony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FE9DB45-B2E9-4FC4-87B7-081E27DCED8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93CC-4F86-9B5B-C08824DBDBC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121230F-C044-4287-821A-1524BB1BA50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93CC-4F86-9B5B-C08824DBDBC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6DE683D-DCFE-45A3-A0B9-6CB3EEE49CE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93CC-4F86-9B5B-C08824DBDBC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E2C2FA9-3970-49E7-A478-47ED406096A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93CC-4F86-9B5B-C08824DBDBC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14328B63-200B-46E9-8BCB-04370FA1EFC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93CC-4F86-9B5B-C08824DBDB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Erie!$C$2:$G$2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Erie!$C$12:$G$12</c:f>
              <c:numCache>
                <c:formatCode>###0</c:formatCode>
                <c:ptCount val="5"/>
                <c:pt idx="0">
                  <c:v>110</c:v>
                </c:pt>
                <c:pt idx="1">
                  <c:v>140</c:v>
                </c:pt>
                <c:pt idx="2">
                  <c:v>95</c:v>
                </c:pt>
                <c:pt idx="3">
                  <c:v>108</c:v>
                </c:pt>
                <c:pt idx="4">
                  <c:v>146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Erie!$C$18:$G$18</c15:f>
                <c15:dlblRangeCache>
                  <c:ptCount val="5"/>
                  <c:pt idx="0">
                    <c:v>18%</c:v>
                  </c:pt>
                  <c:pt idx="1">
                    <c:v>29%</c:v>
                  </c:pt>
                  <c:pt idx="2">
                    <c:v>24%</c:v>
                  </c:pt>
                  <c:pt idx="3">
                    <c:v>20%</c:v>
                  </c:pt>
                  <c:pt idx="4">
                    <c:v>23%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93CC-4F86-9B5B-C08824DBDBC0}"/>
            </c:ext>
          </c:extLst>
        </c:ser>
        <c:ser>
          <c:idx val="1"/>
          <c:order val="1"/>
          <c:tx>
            <c:strRef>
              <c:f>Erie!$B$13</c:f>
              <c:strCache>
                <c:ptCount val="1"/>
                <c:pt idx="0">
                  <c:v>Misdemeanor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271709D-BD02-44A0-88A5-1E91A62C6EA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93CC-4F86-9B5B-C08824DBDBC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4B5C15F-CA3D-4644-9706-78F9204B6C9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93CC-4F86-9B5B-C08824DBDBC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C2CE8D1-5709-4BEC-AD94-29FC1EECE4D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93CC-4F86-9B5B-C08824DBDBC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0393B79-AA9F-41E0-BB5F-BCF0DC119E5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93CC-4F86-9B5B-C08824DBDBC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3F172EA4-65FE-4F6A-A099-AB86B9182A6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93CC-4F86-9B5B-C08824DBDB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Erie!$C$2:$G$2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Erie!$C$13:$G$13</c:f>
              <c:numCache>
                <c:formatCode>###0</c:formatCode>
                <c:ptCount val="5"/>
                <c:pt idx="0">
                  <c:v>494</c:v>
                </c:pt>
                <c:pt idx="1">
                  <c:v>344</c:v>
                </c:pt>
                <c:pt idx="2">
                  <c:v>296</c:v>
                </c:pt>
                <c:pt idx="3">
                  <c:v>431</c:v>
                </c:pt>
                <c:pt idx="4">
                  <c:v>471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Erie!$C$19:$G$19</c15:f>
                <c15:dlblRangeCache>
                  <c:ptCount val="5"/>
                  <c:pt idx="0">
                    <c:v>82%</c:v>
                  </c:pt>
                  <c:pt idx="1">
                    <c:v>71%</c:v>
                  </c:pt>
                  <c:pt idx="2">
                    <c:v>75%</c:v>
                  </c:pt>
                  <c:pt idx="3">
                    <c:v>79%</c:v>
                  </c:pt>
                  <c:pt idx="4">
                    <c:v>75%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93CC-4F86-9B5B-C08824DBD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04390911"/>
        <c:axId val="504391391"/>
      </c:barChart>
      <c:catAx>
        <c:axId val="504390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4391391"/>
        <c:crosses val="autoZero"/>
        <c:auto val="1"/>
        <c:lblAlgn val="ctr"/>
        <c:lblOffset val="100"/>
        <c:noMultiLvlLbl val="0"/>
      </c:catAx>
      <c:valAx>
        <c:axId val="504391391"/>
        <c:scaling>
          <c:orientation val="minMax"/>
          <c:max val="1200"/>
        </c:scaling>
        <c:delete val="1"/>
        <c:axPos val="l"/>
        <c:numFmt formatCode="###0" sourceLinked="1"/>
        <c:majorTickMark val="out"/>
        <c:minorTickMark val="none"/>
        <c:tickLblPos val="nextTo"/>
        <c:crossAx val="504390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639589168771258"/>
          <c:y val="0.12250947099389191"/>
          <c:w val="0.84110816395958099"/>
          <c:h val="0.711681276492958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'Long Island'!$B$12</c:f>
              <c:strCache>
                <c:ptCount val="1"/>
                <c:pt idx="0">
                  <c:v>Felony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E01B741-C7FA-41B4-ABE6-5F4D83AED4A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9140-4665-8D5A-6DFA62C1955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11240D1-B05F-43E8-BAD5-FC988C3F273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9140-4665-8D5A-6DFA62C1955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6218AF2-E799-48B1-AA44-119B8576A57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9140-4665-8D5A-6DFA62C1955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540D370-0F1A-4292-8424-0FA4A75D6BD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9140-4665-8D5A-6DFA62C1955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67E78B8-588D-49FB-80A6-DB1325B1A6D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9140-4665-8D5A-6DFA62C195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'Long Island'!$C$2:$G$2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'Long Island'!$C$12:$G$12</c:f>
              <c:numCache>
                <c:formatCode>#,##0</c:formatCode>
                <c:ptCount val="5"/>
                <c:pt idx="0">
                  <c:v>219</c:v>
                </c:pt>
                <c:pt idx="1">
                  <c:v>200</c:v>
                </c:pt>
                <c:pt idx="2">
                  <c:v>177</c:v>
                </c:pt>
                <c:pt idx="3">
                  <c:v>368</c:v>
                </c:pt>
                <c:pt idx="4">
                  <c:v>390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'Long Island'!$C$18:$G$18</c15:f>
                <c15:dlblRangeCache>
                  <c:ptCount val="5"/>
                  <c:pt idx="0">
                    <c:v>27%</c:v>
                  </c:pt>
                  <c:pt idx="1">
                    <c:v>36%</c:v>
                  </c:pt>
                  <c:pt idx="2">
                    <c:v>30%</c:v>
                  </c:pt>
                  <c:pt idx="3">
                    <c:v>38%</c:v>
                  </c:pt>
                  <c:pt idx="4">
                    <c:v>34%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9140-4665-8D5A-6DFA62C19553}"/>
            </c:ext>
          </c:extLst>
        </c:ser>
        <c:ser>
          <c:idx val="1"/>
          <c:order val="1"/>
          <c:tx>
            <c:strRef>
              <c:f>'Long Island'!$B$13</c:f>
              <c:strCache>
                <c:ptCount val="1"/>
                <c:pt idx="0">
                  <c:v>Misdemeanor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4778531C-F8C2-4AA2-B5D4-01FB5DF62FF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9140-4665-8D5A-6DFA62C1955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DA0E039-1EA5-4A16-A19A-35C0D1B54A0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9140-4665-8D5A-6DFA62C1955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19249A7-6DAF-4C3E-9478-CA8B7371837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9140-4665-8D5A-6DFA62C1955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1D9EFEC-16CC-4AD0-9659-9DB05DAB75E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9140-4665-8D5A-6DFA62C1955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C1D0B74B-009B-42A2-B1D3-01DD315AFF9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9140-4665-8D5A-6DFA62C195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'Long Island'!$C$2:$G$2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'Long Island'!$C$13:$G$13</c:f>
              <c:numCache>
                <c:formatCode>#,##0</c:formatCode>
                <c:ptCount val="5"/>
                <c:pt idx="0">
                  <c:v>592</c:v>
                </c:pt>
                <c:pt idx="1">
                  <c:v>347</c:v>
                </c:pt>
                <c:pt idx="2">
                  <c:v>407</c:v>
                </c:pt>
                <c:pt idx="3">
                  <c:v>585</c:v>
                </c:pt>
                <c:pt idx="4">
                  <c:v>750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'Long Island'!$C$19:$G$19</c15:f>
                <c15:dlblRangeCache>
                  <c:ptCount val="5"/>
                  <c:pt idx="0">
                    <c:v>72%</c:v>
                  </c:pt>
                  <c:pt idx="1">
                    <c:v>62%</c:v>
                  </c:pt>
                  <c:pt idx="2">
                    <c:v>69%</c:v>
                  </c:pt>
                  <c:pt idx="3">
                    <c:v>60%</c:v>
                  </c:pt>
                  <c:pt idx="4">
                    <c:v>65%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9140-4665-8D5A-6DFA62C19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04390911"/>
        <c:axId val="504391391"/>
      </c:barChart>
      <c:catAx>
        <c:axId val="504390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4391391"/>
        <c:crosses val="autoZero"/>
        <c:auto val="1"/>
        <c:lblAlgn val="ctr"/>
        <c:lblOffset val="100"/>
        <c:noMultiLvlLbl val="0"/>
      </c:catAx>
      <c:valAx>
        <c:axId val="504391391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504390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'Long Island'!$B$12</c:f>
              <c:strCache>
                <c:ptCount val="1"/>
                <c:pt idx="0">
                  <c:v>Felony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'Long Island'!$C$2:$G$2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'Long Island'!$C$12:$G$12</c:f>
              <c:numCache>
                <c:formatCode>#,##0</c:formatCode>
                <c:ptCount val="5"/>
                <c:pt idx="0">
                  <c:v>219</c:v>
                </c:pt>
                <c:pt idx="1">
                  <c:v>200</c:v>
                </c:pt>
                <c:pt idx="2">
                  <c:v>177</c:v>
                </c:pt>
                <c:pt idx="3">
                  <c:v>368</c:v>
                </c:pt>
                <c:pt idx="4">
                  <c:v>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5C-404E-B81A-0F19CCD86F9B}"/>
            </c:ext>
          </c:extLst>
        </c:ser>
        <c:ser>
          <c:idx val="1"/>
          <c:order val="1"/>
          <c:tx>
            <c:strRef>
              <c:f>'Long Island'!$B$13</c:f>
              <c:strCache>
                <c:ptCount val="1"/>
                <c:pt idx="0">
                  <c:v>Misdemeanor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'Long Island'!$C$2:$G$2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'Long Island'!$C$13:$G$13</c:f>
              <c:numCache>
                <c:formatCode>#,##0</c:formatCode>
                <c:ptCount val="5"/>
                <c:pt idx="0">
                  <c:v>592</c:v>
                </c:pt>
                <c:pt idx="1">
                  <c:v>347</c:v>
                </c:pt>
                <c:pt idx="2">
                  <c:v>407</c:v>
                </c:pt>
                <c:pt idx="3">
                  <c:v>585</c:v>
                </c:pt>
                <c:pt idx="4">
                  <c:v>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D5C-404E-B81A-0F19CCD86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04390911"/>
        <c:axId val="504391391"/>
      </c:barChart>
      <c:catAx>
        <c:axId val="504390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4391391"/>
        <c:crosses val="autoZero"/>
        <c:auto val="1"/>
        <c:lblAlgn val="ctr"/>
        <c:lblOffset val="100"/>
        <c:noMultiLvlLbl val="0"/>
      </c:catAx>
      <c:valAx>
        <c:axId val="504391391"/>
        <c:scaling>
          <c:orientation val="minMax"/>
          <c:max val="8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4390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NYC!$B$12</c:f>
              <c:strCache>
                <c:ptCount val="1"/>
                <c:pt idx="0">
                  <c:v>Felony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2528558-9531-466F-AEA5-40330BAEF3B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5FD0-4266-A16F-31EA1A0B792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F663CEB-48AC-4343-974C-0A4A280EBC5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5FD0-4266-A16F-31EA1A0B792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7F0F6FF-1A35-4426-8504-D0FE95DF862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5FD0-4266-A16F-31EA1A0B792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4DA3462-9F69-4B61-97B8-0DE67CC158D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5FD0-4266-A16F-31EA1A0B792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4B5B817D-B62F-49D7-968B-7FEE1089E8D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5FD0-4266-A16F-31EA1A0B79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NYC!$C$2:$G$2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NYC!$C$12:$G$12</c:f>
              <c:numCache>
                <c:formatCode>#,##0</c:formatCode>
                <c:ptCount val="5"/>
                <c:pt idx="0">
                  <c:v>3692</c:v>
                </c:pt>
                <c:pt idx="1">
                  <c:v>3142</c:v>
                </c:pt>
                <c:pt idx="2">
                  <c:v>2484</c:v>
                </c:pt>
                <c:pt idx="3">
                  <c:v>3502</c:v>
                </c:pt>
                <c:pt idx="4">
                  <c:v>5010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NYC!$C$18:$G$18</c15:f>
                <c15:dlblRangeCache>
                  <c:ptCount val="5"/>
                  <c:pt idx="0">
                    <c:v>63%</c:v>
                  </c:pt>
                  <c:pt idx="1">
                    <c:v>65%</c:v>
                  </c:pt>
                  <c:pt idx="2">
                    <c:v>63%</c:v>
                  </c:pt>
                  <c:pt idx="3">
                    <c:v>62%</c:v>
                  </c:pt>
                  <c:pt idx="4">
                    <c:v>69%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5FD0-4266-A16F-31EA1A0B7920}"/>
            </c:ext>
          </c:extLst>
        </c:ser>
        <c:ser>
          <c:idx val="1"/>
          <c:order val="1"/>
          <c:tx>
            <c:strRef>
              <c:f>NYC!$B$13</c:f>
              <c:strCache>
                <c:ptCount val="1"/>
                <c:pt idx="0">
                  <c:v>Misdemeanor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C31479C-C923-4E11-915B-54176A5A8FB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5FD0-4266-A16F-31EA1A0B792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A85680C-80AF-43CF-91D0-2227D907A87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5FD0-4266-A16F-31EA1A0B792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6B24AA1-7666-474B-AEF0-2262DF7E8AC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5FD0-4266-A16F-31EA1A0B792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E1BF1D8-FCD5-46BC-B419-EF91A9690DE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5FD0-4266-A16F-31EA1A0B792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6E7CB80-932F-4A73-86F0-535FB35ACB4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5FD0-4266-A16F-31EA1A0B79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NYC!$C$2:$G$2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NYC!$C$13:$G$13</c:f>
              <c:numCache>
                <c:formatCode>#,##0</c:formatCode>
                <c:ptCount val="5"/>
                <c:pt idx="0">
                  <c:v>2188</c:v>
                </c:pt>
                <c:pt idx="1">
                  <c:v>1662</c:v>
                </c:pt>
                <c:pt idx="2">
                  <c:v>1447</c:v>
                </c:pt>
                <c:pt idx="3">
                  <c:v>2132</c:v>
                </c:pt>
                <c:pt idx="4">
                  <c:v>2213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NYC!$C$19:$G$19</c15:f>
                <c15:dlblRangeCache>
                  <c:ptCount val="5"/>
                  <c:pt idx="0">
                    <c:v>37%</c:v>
                  </c:pt>
                  <c:pt idx="1">
                    <c:v>34%</c:v>
                  </c:pt>
                  <c:pt idx="2">
                    <c:v>37%</c:v>
                  </c:pt>
                  <c:pt idx="3">
                    <c:v>38%</c:v>
                  </c:pt>
                  <c:pt idx="4">
                    <c:v>31%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5FD0-4266-A16F-31EA1A0B7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04390911"/>
        <c:axId val="504391391"/>
      </c:barChart>
      <c:catAx>
        <c:axId val="504390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4391391"/>
        <c:crosses val="autoZero"/>
        <c:auto val="1"/>
        <c:lblAlgn val="ctr"/>
        <c:lblOffset val="100"/>
        <c:noMultiLvlLbl val="0"/>
      </c:catAx>
      <c:valAx>
        <c:axId val="504391391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4390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/>
              <a:t>Probation Intakes</a:t>
            </a:r>
          </a:p>
        </c:rich>
      </c:tx>
      <c:layout>
        <c:manualLayout>
          <c:xMode val="edge"/>
          <c:yMode val="edge"/>
          <c:x val="0.35342122878684978"/>
          <c:y val="6.037794693111256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9888722824097595E-2"/>
          <c:y val="0.12867825977306357"/>
          <c:w val="0.89057537883608728"/>
          <c:h val="0.79128098505939404"/>
        </c:manualLayout>
      </c:layout>
      <c:lineChart>
        <c:grouping val="standard"/>
        <c:varyColors val="0"/>
        <c:ser>
          <c:idx val="1"/>
          <c:order val="0"/>
          <c:tx>
            <c:strRef>
              <c:f>'Southern Tier'!$J$4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EB-48A0-8372-98B04F2C2256}"/>
                </c:ext>
              </c:extLst>
            </c:dLbl>
            <c:dLbl>
              <c:idx val="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4EB-48A0-8372-98B04F2C2256}"/>
                </c:ext>
              </c:extLst>
            </c:dLbl>
            <c:dLbl>
              <c:idx val="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EB-48A0-8372-98B04F2C2256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4EB-48A0-8372-98B04F2C2256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EB-48A0-8372-98B04F2C22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'Southern Tier'!$K$2:$O$2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'Southern Tier'!$K$4:$O$4</c:f>
              <c:numCache>
                <c:formatCode>###0</c:formatCode>
                <c:ptCount val="5"/>
                <c:pt idx="0">
                  <c:v>188</c:v>
                </c:pt>
                <c:pt idx="1">
                  <c:v>148</c:v>
                </c:pt>
                <c:pt idx="2">
                  <c:v>121</c:v>
                </c:pt>
                <c:pt idx="3">
                  <c:v>123</c:v>
                </c:pt>
                <c:pt idx="4">
                  <c:v>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4EB-48A0-8372-98B04F2C2256}"/>
            </c:ext>
          </c:extLst>
        </c:ser>
        <c:ser>
          <c:idx val="2"/>
          <c:order val="1"/>
          <c:tx>
            <c:strRef>
              <c:f>'Southern Tier'!$J$5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4EB-48A0-8372-98B04F2C2256}"/>
                </c:ext>
              </c:extLst>
            </c:dLbl>
            <c:dLbl>
              <c:idx val="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4EB-48A0-8372-98B04F2C2256}"/>
                </c:ext>
              </c:extLst>
            </c:dLbl>
            <c:dLbl>
              <c:idx val="2"/>
              <c:layout>
                <c:manualLayout>
                  <c:x val="-3.7513998250218825E-2"/>
                  <c:y val="-4.2465368912219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4EB-48A0-8372-98B04F2C2256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4EB-48A0-8372-98B04F2C2256}"/>
                </c:ext>
              </c:extLst>
            </c:dLbl>
            <c:dLbl>
              <c:idx val="4"/>
              <c:layout>
                <c:manualLayout>
                  <c:x val="-4.1806649168854909E-3"/>
                  <c:y val="-2.39468503937007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4EB-48A0-8372-98B04F2C22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'Southern Tier'!$K$2:$O$2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'Southern Tier'!$K$5:$O$5</c:f>
              <c:numCache>
                <c:formatCode>###0</c:formatCode>
                <c:ptCount val="5"/>
                <c:pt idx="0">
                  <c:v>36</c:v>
                </c:pt>
                <c:pt idx="1">
                  <c:v>35</c:v>
                </c:pt>
                <c:pt idx="2">
                  <c:v>43</c:v>
                </c:pt>
                <c:pt idx="3">
                  <c:v>38</c:v>
                </c:pt>
                <c:pt idx="4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4EB-48A0-8372-98B04F2C2256}"/>
            </c:ext>
          </c:extLst>
        </c:ser>
        <c:ser>
          <c:idx val="0"/>
          <c:order val="2"/>
          <c:tx>
            <c:strRef>
              <c:f>'Southern Tier'!$J$3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4EB-48A0-8372-98B04F2C2256}"/>
                </c:ext>
              </c:extLst>
            </c:dLbl>
            <c:dLbl>
              <c:idx val="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4EB-48A0-8372-98B04F2C2256}"/>
                </c:ext>
              </c:extLst>
            </c:dLbl>
            <c:dLbl>
              <c:idx val="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4EB-48A0-8372-98B04F2C2256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4EB-48A0-8372-98B04F2C2256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4EB-48A0-8372-98B04F2C22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'Southern Tier'!$K$2:$O$2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'Southern Tier'!$K$3:$O$3</c:f>
              <c:numCache>
                <c:formatCode>###0</c:formatCode>
                <c:ptCount val="5"/>
                <c:pt idx="0">
                  <c:v>417</c:v>
                </c:pt>
                <c:pt idx="1">
                  <c:v>368</c:v>
                </c:pt>
                <c:pt idx="2">
                  <c:v>318</c:v>
                </c:pt>
                <c:pt idx="3">
                  <c:v>386</c:v>
                </c:pt>
                <c:pt idx="4">
                  <c:v>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74EB-48A0-8372-98B04F2C2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6472831"/>
        <c:axId val="682654319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'Southern Tier'!$J$6</c15:sqref>
                        </c15:formulaRef>
                      </c:ext>
                    </c:extLst>
                    <c:strCache>
                      <c:ptCount val="1"/>
                      <c:pt idx="0">
                        <c:v>Other/Not Reported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squar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dLbls>
                  <c:dLbl>
                    <c:idx val="4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C-74EB-48A0-8372-98B04F2C2256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1" i="0" u="none" strike="noStrike" kern="1200" baseline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'Southern Tier'!$K$2:$O$2</c15:sqref>
                        </c15:formulaRef>
                      </c:ext>
                    </c:extLst>
                    <c:strCache>
                      <c:ptCount val="5"/>
                      <c:pt idx="0">
                        <c:v>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'Southern Tier'!$K$6:$O$6</c15:sqref>
                        </c15:formulaRef>
                      </c:ext>
                    </c:extLst>
                    <c:numCache>
                      <c:formatCode>###0</c:formatCode>
                      <c:ptCount val="5"/>
                      <c:pt idx="0">
                        <c:v>46</c:v>
                      </c:pt>
                      <c:pt idx="1">
                        <c:v>36</c:v>
                      </c:pt>
                      <c:pt idx="2">
                        <c:v>32</c:v>
                      </c:pt>
                      <c:pt idx="3">
                        <c:v>61</c:v>
                      </c:pt>
                      <c:pt idx="4">
                        <c:v>81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D-74EB-48A0-8372-98B04F2C2256}"/>
                  </c:ext>
                </c:extLst>
              </c15:ser>
            </c15:filteredLineSeries>
          </c:ext>
        </c:extLst>
      </c:lineChart>
      <c:catAx>
        <c:axId val="1236472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2654319"/>
        <c:crosses val="autoZero"/>
        <c:auto val="1"/>
        <c:lblAlgn val="ctr"/>
        <c:lblOffset val="100"/>
        <c:noMultiLvlLbl val="0"/>
      </c:catAx>
      <c:valAx>
        <c:axId val="682654319"/>
        <c:scaling>
          <c:orientation val="minMax"/>
        </c:scaling>
        <c:delete val="0"/>
        <c:axPos val="l"/>
        <c:numFmt formatCode="#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36472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/>
              <a:t>Probation Intake Rate per 10,000 Pop.</a:t>
            </a:r>
          </a:p>
        </c:rich>
      </c:tx>
      <c:layout>
        <c:manualLayout>
          <c:xMode val="edge"/>
          <c:yMode val="edge"/>
          <c:x val="0.2054188665324231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'Intake Rates '!$A$19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'Intake Rates '!$B$2:$F$2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'Intake Rates '!$B$19:$F$19</c:f>
              <c:numCache>
                <c:formatCode>0</c:formatCode>
                <c:ptCount val="5"/>
                <c:pt idx="0">
                  <c:v>703.06656694091248</c:v>
                </c:pt>
                <c:pt idx="1">
                  <c:v>559.96973136587212</c:v>
                </c:pt>
                <c:pt idx="2">
                  <c:v>468.44754161827331</c:v>
                </c:pt>
                <c:pt idx="3">
                  <c:v>469.82429335370517</c:v>
                </c:pt>
                <c:pt idx="4">
                  <c:v>485.10313216195567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8B-4704-9F15-EF95F633A468}"/>
            </c:ext>
          </c:extLst>
        </c:ser>
        <c:ser>
          <c:idx val="2"/>
          <c:order val="1"/>
          <c:tx>
            <c:strRef>
              <c:f>'Intake Rates '!$A$20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'Intake Rates '!$B$2:$F$2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'Intake Rates '!$B$20:$F$20</c:f>
              <c:numCache>
                <c:formatCode>0</c:formatCode>
                <c:ptCount val="5"/>
                <c:pt idx="0">
                  <c:v>172.08413001912047</c:v>
                </c:pt>
                <c:pt idx="1">
                  <c:v>159.52597994530538</c:v>
                </c:pt>
                <c:pt idx="2">
                  <c:v>188.84497145366711</c:v>
                </c:pt>
                <c:pt idx="3">
                  <c:v>163.30038676407389</c:v>
                </c:pt>
                <c:pt idx="4">
                  <c:v>249.24795874516545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8B-4704-9F15-EF95F633A468}"/>
            </c:ext>
          </c:extLst>
        </c:ser>
        <c:ser>
          <c:idx val="0"/>
          <c:order val="2"/>
          <c:tx>
            <c:strRef>
              <c:f>'Intake Rates '!$A$18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'Intake Rates '!$B$2:$F$2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'Intake Rates '!$B$18:$F$18</c:f>
              <c:numCache>
                <c:formatCode>0</c:formatCode>
                <c:ptCount val="5"/>
                <c:pt idx="0">
                  <c:v>115.65984356798135</c:v>
                </c:pt>
                <c:pt idx="1">
                  <c:v>103.74379792512404</c:v>
                </c:pt>
                <c:pt idx="2">
                  <c:v>87.821043910521951</c:v>
                </c:pt>
                <c:pt idx="3">
                  <c:v>108.33567218635982</c:v>
                </c:pt>
                <c:pt idx="4">
                  <c:v>106.93236037047431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8B-4704-9F15-EF95F633A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1433839"/>
        <c:axId val="1371418959"/>
      </c:lineChart>
      <c:catAx>
        <c:axId val="1371433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71418959"/>
        <c:crosses val="autoZero"/>
        <c:auto val="1"/>
        <c:lblAlgn val="ctr"/>
        <c:lblOffset val="100"/>
        <c:noMultiLvlLbl val="0"/>
      </c:catAx>
      <c:valAx>
        <c:axId val="1371418959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71433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/>
              <a:t>Probation Intakes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2738110582166566E-2"/>
          <c:y val="0.16115702479338845"/>
          <c:w val="0.93452377883566684"/>
          <c:h val="0.73333333333333328"/>
        </c:manualLayout>
      </c:layout>
      <c:lineChart>
        <c:grouping val="standard"/>
        <c:varyColors val="0"/>
        <c:ser>
          <c:idx val="0"/>
          <c:order val="0"/>
          <c:tx>
            <c:strRef>
              <c:f>Erie!$J$3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27-402A-969B-8F9DBAD0D63C}"/>
                </c:ext>
              </c:extLst>
            </c:dLbl>
            <c:dLbl>
              <c:idx val="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227-402A-969B-8F9DBAD0D63C}"/>
                </c:ext>
              </c:extLst>
            </c:dLbl>
            <c:dLbl>
              <c:idx val="2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27-402A-969B-8F9DBAD0D63C}"/>
                </c:ext>
              </c:extLst>
            </c:dLbl>
            <c:dLbl>
              <c:idx val="3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227-402A-969B-8F9DBAD0D63C}"/>
                </c:ext>
              </c:extLst>
            </c:dLbl>
            <c:dLbl>
              <c:idx val="4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27-402A-969B-8F9DBAD0D6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Erie!$K$2:$O$2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Erie!$K$3:$O$3</c:f>
              <c:numCache>
                <c:formatCode>###0</c:formatCode>
                <c:ptCount val="5"/>
                <c:pt idx="0">
                  <c:v>179</c:v>
                </c:pt>
                <c:pt idx="1">
                  <c:v>186</c:v>
                </c:pt>
                <c:pt idx="2">
                  <c:v>169</c:v>
                </c:pt>
                <c:pt idx="3">
                  <c:v>223</c:v>
                </c:pt>
                <c:pt idx="4">
                  <c:v>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27-402A-969B-8F9DBAD0D63C}"/>
            </c:ext>
          </c:extLst>
        </c:ser>
        <c:ser>
          <c:idx val="1"/>
          <c:order val="1"/>
          <c:tx>
            <c:strRef>
              <c:f>Erie!$J$4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27-402A-969B-8F9DBAD0D63C}"/>
                </c:ext>
              </c:extLst>
            </c:dLbl>
            <c:dLbl>
              <c:idx val="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227-402A-969B-8F9DBAD0D63C}"/>
                </c:ext>
              </c:extLst>
            </c:dLbl>
            <c:dLbl>
              <c:idx val="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27-402A-969B-8F9DBAD0D63C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227-402A-969B-8F9DBAD0D63C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27-402A-969B-8F9DBAD0D6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Erie!$K$2:$O$2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Erie!$K$4:$O$4</c:f>
              <c:numCache>
                <c:formatCode>###0</c:formatCode>
                <c:ptCount val="5"/>
                <c:pt idx="0">
                  <c:v>358</c:v>
                </c:pt>
                <c:pt idx="1">
                  <c:v>235</c:v>
                </c:pt>
                <c:pt idx="2">
                  <c:v>164</c:v>
                </c:pt>
                <c:pt idx="3">
                  <c:v>254</c:v>
                </c:pt>
                <c:pt idx="4">
                  <c:v>340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227-402A-969B-8F9DBAD0D63C}"/>
            </c:ext>
          </c:extLst>
        </c:ser>
        <c:ser>
          <c:idx val="2"/>
          <c:order val="2"/>
          <c:tx>
            <c:strRef>
              <c:f>Erie!$J$5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7110398513618633E-2"/>
                  <c:y val="-3.92131090080618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27-402A-969B-8F9DBAD0D63C}"/>
                </c:ext>
              </c:extLst>
            </c:dLbl>
            <c:dLbl>
              <c:idx val="1"/>
              <c:layout>
                <c:manualLayout>
                  <c:x val="-3.8351500446549038E-2"/>
                  <c:y val="-4.17666295485952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227-402A-969B-8F9DBAD0D63C}"/>
                </c:ext>
              </c:extLst>
            </c:dLbl>
            <c:dLbl>
              <c:idx val="2"/>
              <c:layout>
                <c:manualLayout>
                  <c:x val="-5.1187631396821719E-2"/>
                  <c:y val="-5.67385208552402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227-402A-969B-8F9DBAD0D63C}"/>
                </c:ext>
              </c:extLst>
            </c:dLbl>
            <c:dLbl>
              <c:idx val="3"/>
              <c:layout>
                <c:manualLayout>
                  <c:x val="-4.0570268921727437E-2"/>
                  <c:y val="-3.3385366094027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227-402A-969B-8F9DBAD0D63C}"/>
                </c:ext>
              </c:extLst>
            </c:dLbl>
            <c:dLbl>
              <c:idx val="4"/>
              <c:layout>
                <c:manualLayout>
                  <c:x val="-5.7110398513618633E-2"/>
                  <c:y val="-4.3594461969856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227-402A-969B-8F9DBAD0D6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Erie!$K$2:$O$2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Erie!$K$5:$O$5</c:f>
              <c:numCache>
                <c:formatCode>###0</c:formatCode>
                <c:ptCount val="5"/>
                <c:pt idx="0">
                  <c:v>55</c:v>
                </c:pt>
                <c:pt idx="1">
                  <c:v>38</c:v>
                </c:pt>
                <c:pt idx="2">
                  <c:v>34</c:v>
                </c:pt>
                <c:pt idx="3">
                  <c:v>38</c:v>
                </c:pt>
                <c:pt idx="4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227-402A-969B-8F9DBAD0D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6472831"/>
        <c:axId val="682654319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Erie!$J$6</c15:sqref>
                        </c15:formulaRef>
                      </c:ext>
                    </c:extLst>
                    <c:strCache>
                      <c:ptCount val="1"/>
                      <c:pt idx="0">
                        <c:v>Other/Not Reported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squar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dLbls>
                  <c:dLbl>
                    <c:idx val="4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C-D227-402A-969B-8F9DBAD0D63C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1" i="0" u="none" strike="noStrike" kern="1200" baseline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Erie!$K$2:$O$2</c15:sqref>
                        </c15:formulaRef>
                      </c:ext>
                    </c:extLst>
                    <c:strCache>
                      <c:ptCount val="5"/>
                      <c:pt idx="0">
                        <c:v>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Erie!$K$6:$O$6</c15:sqref>
                        </c15:formulaRef>
                      </c:ext>
                    </c:extLst>
                    <c:numCache>
                      <c:formatCode>###0</c:formatCode>
                      <c:ptCount val="5"/>
                      <c:pt idx="0">
                        <c:v>14</c:v>
                      </c:pt>
                      <c:pt idx="1">
                        <c:v>28</c:v>
                      </c:pt>
                      <c:pt idx="2">
                        <c:v>27</c:v>
                      </c:pt>
                      <c:pt idx="3">
                        <c:v>30</c:v>
                      </c:pt>
                      <c:pt idx="4">
                        <c:v>53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D-D227-402A-969B-8F9DBAD0D63C}"/>
                  </c:ext>
                </c:extLst>
              </c15:ser>
            </c15:filteredLineSeries>
          </c:ext>
        </c:extLst>
      </c:lineChart>
      <c:catAx>
        <c:axId val="1236472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2654319"/>
        <c:crosses val="autoZero"/>
        <c:auto val="1"/>
        <c:lblAlgn val="ctr"/>
        <c:lblOffset val="100"/>
        <c:noMultiLvlLbl val="0"/>
      </c:catAx>
      <c:valAx>
        <c:axId val="682654319"/>
        <c:scaling>
          <c:orientation val="minMax"/>
          <c:max val="450"/>
        </c:scaling>
        <c:delete val="0"/>
        <c:axPos val="l"/>
        <c:numFmt formatCode="#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36472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 dirty="0"/>
              <a:t>Probation Intake</a:t>
            </a:r>
            <a:r>
              <a:rPr lang="en-US" baseline="0" dirty="0"/>
              <a:t> Rate per 10,000 Pop</a:t>
            </a:r>
            <a:endParaRPr lang="en-US" dirty="0"/>
          </a:p>
        </c:rich>
      </c:tx>
      <c:layout>
        <c:manualLayout>
          <c:xMode val="edge"/>
          <c:yMode val="edge"/>
          <c:x val="0.19276906490240323"/>
          <c:y val="3.0020326902700599E-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307089523367745"/>
          <c:y val="0.14740382039955616"/>
          <c:w val="0.87050071859860301"/>
          <c:h val="0.76083625151695944"/>
        </c:manualLayout>
      </c:layout>
      <c:lineChart>
        <c:grouping val="standard"/>
        <c:varyColors val="0"/>
        <c:ser>
          <c:idx val="1"/>
          <c:order val="0"/>
          <c:tx>
            <c:strRef>
              <c:f>'Intake Rates '!$H$19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'Intake Rates '!$I$2:$M$2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'Intake Rates '!$I$19:$M$19</c:f>
              <c:numCache>
                <c:formatCode>0</c:formatCode>
                <c:ptCount val="5"/>
                <c:pt idx="0">
                  <c:v>324.15791379934808</c:v>
                </c:pt>
                <c:pt idx="1">
                  <c:v>211.50211502115022</c:v>
                </c:pt>
                <c:pt idx="2">
                  <c:v>141.69690686020391</c:v>
                </c:pt>
                <c:pt idx="3">
                  <c:v>219.76120436061601</c:v>
                </c:pt>
                <c:pt idx="4">
                  <c:v>294.16854127011595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DA-4FCB-83F2-98D7A490A2EF}"/>
            </c:ext>
          </c:extLst>
        </c:ser>
        <c:ser>
          <c:idx val="2"/>
          <c:order val="1"/>
          <c:tx>
            <c:strRef>
              <c:f>'Intake Rates '!$H$20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'Intake Rates '!$I$2:$M$2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'Intake Rates '!$I$20:$M$20</c:f>
              <c:numCache>
                <c:formatCode>0</c:formatCode>
                <c:ptCount val="5"/>
                <c:pt idx="0">
                  <c:v>93.315235833050565</c:v>
                </c:pt>
                <c:pt idx="1">
                  <c:v>63.322779536743873</c:v>
                </c:pt>
                <c:pt idx="2">
                  <c:v>52.235366415732059</c:v>
                </c:pt>
                <c:pt idx="3">
                  <c:v>58.201868586307242</c:v>
                </c:pt>
                <c:pt idx="4">
                  <c:v>73.518149793230208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DA-4FCB-83F2-98D7A490A2EF}"/>
            </c:ext>
          </c:extLst>
        </c:ser>
        <c:ser>
          <c:idx val="0"/>
          <c:order val="2"/>
          <c:tx>
            <c:strRef>
              <c:f>'Intake Rates '!$H$18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'Intake Rates '!$I$2:$M$2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'Intake Rates '!$I$18:$M$18</c:f>
              <c:numCache>
                <c:formatCode>0</c:formatCode>
                <c:ptCount val="5"/>
                <c:pt idx="0">
                  <c:v>41.456297188382976</c:v>
                </c:pt>
                <c:pt idx="1">
                  <c:v>44.222539229671895</c:v>
                </c:pt>
                <c:pt idx="2">
                  <c:v>38.962536023054753</c:v>
                </c:pt>
                <c:pt idx="3">
                  <c:v>52.836089655499215</c:v>
                </c:pt>
                <c:pt idx="4">
                  <c:v>43.832630431692174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DA-4FCB-83F2-98D7A490A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1433839"/>
        <c:axId val="1371418959"/>
      </c:lineChart>
      <c:catAx>
        <c:axId val="1371433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71418959"/>
        <c:crosses val="autoZero"/>
        <c:auto val="1"/>
        <c:lblAlgn val="ctr"/>
        <c:lblOffset val="100"/>
        <c:noMultiLvlLbl val="0"/>
      </c:catAx>
      <c:valAx>
        <c:axId val="1371418959"/>
        <c:scaling>
          <c:orientation val="minMax"/>
          <c:max val="800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71433839"/>
        <c:crosses val="autoZero"/>
        <c:crossBetween val="between"/>
      </c:valAx>
    </c:plotArea>
    <c:plotVisOnly val="1"/>
    <c:dispBlanksAs val="gap"/>
    <c:showDLblsOverMax val="0"/>
    <c:extLst/>
  </c:chart>
  <c:txPr>
    <a:bodyPr/>
    <a:lstStyle/>
    <a:p>
      <a:pPr>
        <a:defRPr sz="14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/>
              <a:t>Probation Intakes</a:t>
            </a:r>
          </a:p>
        </c:rich>
      </c:tx>
      <c:layout>
        <c:manualLayout>
          <c:xMode val="edge"/>
          <c:yMode val="edge"/>
          <c:x val="0.3369537701163281"/>
          <c:y val="1.1823778223160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4091514606749435E-2"/>
          <c:y val="0.14003147266321528"/>
          <c:w val="0.91590848539325054"/>
          <c:h val="0.73011946903787728"/>
        </c:manualLayout>
      </c:layout>
      <c:lineChart>
        <c:grouping val="standard"/>
        <c:varyColors val="0"/>
        <c:ser>
          <c:idx val="1"/>
          <c:order val="0"/>
          <c:tx>
            <c:strRef>
              <c:f>'Long Island'!$J$4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89A-4D99-A207-6BC39D834103}"/>
                </c:ext>
              </c:extLst>
            </c:dLbl>
            <c:dLbl>
              <c:idx val="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89A-4D99-A207-6BC39D834103}"/>
                </c:ext>
              </c:extLst>
            </c:dLbl>
            <c:dLbl>
              <c:idx val="2"/>
              <c:layout>
                <c:manualLayout>
                  <c:x val="-5.3644415210272023E-2"/>
                  <c:y val="-4.23861963835738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9A-4D99-A207-6BC39D834103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89A-4D99-A207-6BC39D834103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89A-4D99-A207-6BC39D8341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Erie!$K$2:$O$2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'Long Island'!$K$4:$O$4</c:f>
              <c:numCache>
                <c:formatCode>###0</c:formatCode>
                <c:ptCount val="5"/>
                <c:pt idx="0">
                  <c:v>324</c:v>
                </c:pt>
                <c:pt idx="1">
                  <c:v>200</c:v>
                </c:pt>
                <c:pt idx="2">
                  <c:v>226</c:v>
                </c:pt>
                <c:pt idx="3">
                  <c:v>354</c:v>
                </c:pt>
                <c:pt idx="4">
                  <c:v>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89A-4D99-A207-6BC39D834103}"/>
            </c:ext>
          </c:extLst>
        </c:ser>
        <c:ser>
          <c:idx val="2"/>
          <c:order val="1"/>
          <c:tx>
            <c:strRef>
              <c:f>'Long Island'!$J$5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89A-4D99-A207-6BC39D834103}"/>
                </c:ext>
              </c:extLst>
            </c:dLbl>
            <c:dLbl>
              <c:idx val="2"/>
              <c:layout>
                <c:manualLayout>
                  <c:x val="-5.2798775153105763E-2"/>
                  <c:y val="-4.2465368912219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89A-4D99-A207-6BC39D834103}"/>
                </c:ext>
              </c:extLst>
            </c:dLbl>
            <c:dLbl>
              <c:idx val="3"/>
              <c:layout>
                <c:manualLayout>
                  <c:x val="-7.050269091239526E-3"/>
                  <c:y val="2.52064091450488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89A-4D99-A207-6BC39D834103}"/>
                </c:ext>
              </c:extLst>
            </c:dLbl>
            <c:dLbl>
              <c:idx val="4"/>
              <c:layout>
                <c:manualLayout>
                  <c:x val="-4.3069553805774381E-2"/>
                  <c:y val="5.01272236803732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89A-4D99-A207-6BC39D8341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Erie!$K$2:$O$2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'Long Island'!$K$5:$O$5</c:f>
              <c:numCache>
                <c:formatCode>###0</c:formatCode>
                <c:ptCount val="5"/>
                <c:pt idx="0">
                  <c:v>214</c:v>
                </c:pt>
                <c:pt idx="1">
                  <c:v>141</c:v>
                </c:pt>
                <c:pt idx="2">
                  <c:v>178</c:v>
                </c:pt>
                <c:pt idx="3">
                  <c:v>316</c:v>
                </c:pt>
                <c:pt idx="4">
                  <c:v>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89A-4D99-A207-6BC39D834103}"/>
            </c:ext>
          </c:extLst>
        </c:ser>
        <c:ser>
          <c:idx val="0"/>
          <c:order val="2"/>
          <c:tx>
            <c:strRef>
              <c:f>'Long Island'!$J$3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89A-4D99-A207-6BC39D834103}"/>
                </c:ext>
              </c:extLst>
            </c:dLbl>
            <c:dLbl>
              <c:idx val="1"/>
              <c:layout>
                <c:manualLayout>
                  <c:x val="-4.4769339759027686E-2"/>
                  <c:y val="-2.52064091450488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89A-4D99-A207-6BC39D834103}"/>
                </c:ext>
              </c:extLst>
            </c:dLbl>
            <c:dLbl>
              <c:idx val="2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89A-4D99-A207-6BC39D834103}"/>
                </c:ext>
              </c:extLst>
            </c:dLbl>
            <c:dLbl>
              <c:idx val="3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89A-4D99-A207-6BC39D834103}"/>
                </c:ext>
              </c:extLst>
            </c:dLbl>
            <c:dLbl>
              <c:idx val="4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89A-4D99-A207-6BC39D8341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Erie!$K$2:$O$2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'Long Island'!$K$3:$O$3</c:f>
              <c:numCache>
                <c:formatCode>###0</c:formatCode>
                <c:ptCount val="5"/>
                <c:pt idx="0">
                  <c:v>214</c:v>
                </c:pt>
                <c:pt idx="1">
                  <c:v>161</c:v>
                </c:pt>
                <c:pt idx="2">
                  <c:v>161</c:v>
                </c:pt>
                <c:pt idx="3">
                  <c:v>219</c:v>
                </c:pt>
                <c:pt idx="4">
                  <c:v>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89A-4D99-A207-6BC39D8341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6472831"/>
        <c:axId val="682654319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Erie!$J$6</c15:sqref>
                        </c15:formulaRef>
                      </c:ext>
                    </c:extLst>
                    <c:strCache>
                      <c:ptCount val="1"/>
                      <c:pt idx="0">
                        <c:v>Other/Not Reported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squar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dLbls>
                  <c:dLbl>
                    <c:idx val="4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C-E89A-4D99-A207-6BC39D83410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1" i="0" u="none" strike="noStrike" kern="1200" baseline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Erie!$K$2:$O$2</c15:sqref>
                        </c15:formulaRef>
                      </c:ext>
                    </c:extLst>
                    <c:strCache>
                      <c:ptCount val="5"/>
                      <c:pt idx="0">
                        <c:v>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Erie!$K$6:$O$6</c15:sqref>
                        </c15:formulaRef>
                      </c:ext>
                    </c:extLst>
                    <c:numCache>
                      <c:formatCode>###0</c:formatCode>
                      <c:ptCount val="5"/>
                      <c:pt idx="0">
                        <c:v>14</c:v>
                      </c:pt>
                      <c:pt idx="1">
                        <c:v>28</c:v>
                      </c:pt>
                      <c:pt idx="2">
                        <c:v>27</c:v>
                      </c:pt>
                      <c:pt idx="3">
                        <c:v>30</c:v>
                      </c:pt>
                      <c:pt idx="4">
                        <c:v>53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D-E89A-4D99-A207-6BC39D834103}"/>
                  </c:ext>
                </c:extLst>
              </c15:ser>
            </c15:filteredLineSeries>
          </c:ext>
        </c:extLst>
      </c:lineChart>
      <c:catAx>
        <c:axId val="1236472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2654319"/>
        <c:crosses val="autoZero"/>
        <c:auto val="1"/>
        <c:lblAlgn val="ctr"/>
        <c:lblOffset val="100"/>
        <c:noMultiLvlLbl val="0"/>
      </c:catAx>
      <c:valAx>
        <c:axId val="682654319"/>
        <c:scaling>
          <c:orientation val="minMax"/>
          <c:max val="450"/>
        </c:scaling>
        <c:delete val="0"/>
        <c:axPos val="l"/>
        <c:numFmt formatCode="#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36472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 sz="1680" b="1" i="0" u="none" strike="noStrike" kern="1200" baseline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Probation Intake Rate Per 10,000 Pop. </a:t>
            </a:r>
          </a:p>
        </c:rich>
      </c:tx>
      <c:layout>
        <c:manualLayout>
          <c:xMode val="edge"/>
          <c:yMode val="edge"/>
          <c:x val="0.1832294896455047"/>
          <c:y val="3.0530791023947439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396514347728771"/>
          <c:y val="0.14086906978449348"/>
          <c:w val="0.87111950540263638"/>
          <c:h val="0.76573724047325131"/>
        </c:manualLayout>
      </c:layout>
      <c:lineChart>
        <c:grouping val="standard"/>
        <c:varyColors val="0"/>
        <c:ser>
          <c:idx val="1"/>
          <c:order val="0"/>
          <c:tx>
            <c:strRef>
              <c:f>'Intake Rates '!$A$41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'Intake Rates '!$B$24:$F$24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'Intake Rates '!$B$41:$F$41</c:f>
              <c:numCache>
                <c:formatCode>0</c:formatCode>
                <c:ptCount val="5"/>
                <c:pt idx="0">
                  <c:v>142.90124818065541</c:v>
                </c:pt>
                <c:pt idx="1">
                  <c:v>88.171758585725001</c:v>
                </c:pt>
                <c:pt idx="2">
                  <c:v>96.166120590613161</c:v>
                </c:pt>
                <c:pt idx="3">
                  <c:v>151.1915947723584</c:v>
                </c:pt>
                <c:pt idx="4">
                  <c:v>174.25471939865037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E1-482F-8756-F44042D8DCAE}"/>
            </c:ext>
          </c:extLst>
        </c:ser>
        <c:ser>
          <c:idx val="2"/>
          <c:order val="1"/>
          <c:tx>
            <c:strRef>
              <c:f>'Intake Rates '!$A$42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3.68861274131949E-2"/>
                  <c:y val="-3.56191236068660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FE1-482F-8756-F44042D8DCAE}"/>
                </c:ext>
              </c:extLst>
            </c:dLbl>
            <c:dLbl>
              <c:idx val="4"/>
              <c:layout>
                <c:manualLayout>
                  <c:x val="-2.7826001349031369E-2"/>
                  <c:y val="-4.15310113424455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FE1-482F-8756-F44042D8DC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'Intake Rates '!$B$24:$F$24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'Intake Rates '!$B$42:$F$42</c:f>
              <c:numCache>
                <c:formatCode>0</c:formatCode>
                <c:ptCount val="5"/>
                <c:pt idx="0">
                  <c:v>43.738631021726249</c:v>
                </c:pt>
                <c:pt idx="1">
                  <c:v>28.293368114778772</c:v>
                </c:pt>
                <c:pt idx="2">
                  <c:v>33.360196412841802</c:v>
                </c:pt>
                <c:pt idx="3">
                  <c:v>58.458976967903062</c:v>
                </c:pt>
                <c:pt idx="4">
                  <c:v>71.408750346868928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E1-482F-8756-F44042D8DCAE}"/>
            </c:ext>
          </c:extLst>
        </c:ser>
        <c:ser>
          <c:idx val="0"/>
          <c:order val="2"/>
          <c:tx>
            <c:strRef>
              <c:f>'Intake Rates '!$A$40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2388888888888892E-2"/>
                  <c:y val="-5.787037037037121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FE1-482F-8756-F44042D8DCA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E1-482F-8756-F44042D8DCA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FE1-482F-8756-F44042D8DCAE}"/>
                </c:ext>
              </c:extLst>
            </c:dLbl>
            <c:dLbl>
              <c:idx val="3"/>
              <c:layout>
                <c:manualLayout>
                  <c:x val="-2.3200343286036467E-2"/>
                  <c:y val="-1.91766276544144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E1-482F-8756-F44042D8DCAE}"/>
                </c:ext>
              </c:extLst>
            </c:dLbl>
            <c:dLbl>
              <c:idx val="4"/>
              <c:layout>
                <c:manualLayout>
                  <c:x val="-5.0800911577094949E-3"/>
                  <c:y val="-1.70034270328748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FE1-482F-8756-F44042D8DC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'Intake Rates '!$B$24:$F$24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'Intake Rates '!$B$40:$F$40</c:f>
              <c:numCache>
                <c:formatCode>0</c:formatCode>
                <c:ptCount val="5"/>
                <c:pt idx="0">
                  <c:v>16.807382682112703</c:v>
                </c:pt>
                <c:pt idx="1">
                  <c:v>13.065424504568842</c:v>
                </c:pt>
                <c:pt idx="2">
                  <c:v>12.814696307616385</c:v>
                </c:pt>
                <c:pt idx="3">
                  <c:v>18.13349231189607</c:v>
                </c:pt>
                <c:pt idx="4">
                  <c:v>22.687565723559462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FE1-482F-8756-F44042D8D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1433839"/>
        <c:axId val="1371418959"/>
      </c:lineChart>
      <c:catAx>
        <c:axId val="1371433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71418959"/>
        <c:crosses val="autoZero"/>
        <c:auto val="1"/>
        <c:lblAlgn val="ctr"/>
        <c:lblOffset val="100"/>
        <c:noMultiLvlLbl val="0"/>
      </c:catAx>
      <c:valAx>
        <c:axId val="1371418959"/>
        <c:scaling>
          <c:orientation val="minMax"/>
          <c:max val="800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71433839"/>
        <c:crosses val="autoZero"/>
        <c:crossBetween val="between"/>
      </c:valAx>
    </c:plotArea>
    <c:plotVisOnly val="1"/>
    <c:dispBlanksAs val="gap"/>
    <c:showDLblsOverMax val="0"/>
    <c:extLst/>
  </c:chart>
  <c:txPr>
    <a:bodyPr/>
    <a:lstStyle/>
    <a:p>
      <a:pPr>
        <a:defRPr sz="14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/>
              <a:t>Probation</a:t>
            </a:r>
            <a:r>
              <a:rPr lang="en-US" baseline="0" dirty="0"/>
              <a:t> Intake</a:t>
            </a:r>
            <a:endParaRPr lang="en-US" dirty="0"/>
          </a:p>
        </c:rich>
      </c:tx>
      <c:layout>
        <c:manualLayout>
          <c:xMode val="edge"/>
          <c:yMode val="edge"/>
          <c:x val="0.45261353275855926"/>
          <c:y val="3.80116959064327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NYC!$J$4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3F-4B9D-9D5C-8BC0AEBBE990}"/>
                </c:ext>
              </c:extLst>
            </c:dLbl>
            <c:dLbl>
              <c:idx val="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B3F-4B9D-9D5C-8BC0AEBBE990}"/>
                </c:ext>
              </c:extLst>
            </c:dLbl>
            <c:dLbl>
              <c:idx val="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3F-4B9D-9D5C-8BC0AEBBE990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B3F-4B9D-9D5C-8BC0AEBBE990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B3F-4B9D-9D5C-8BC0AEBBE9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NYC!$K$2:$O$2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NYC!$K$4:$O$4</c:f>
              <c:numCache>
                <c:formatCode>#,##0</c:formatCode>
                <c:ptCount val="5"/>
                <c:pt idx="0">
                  <c:v>3576</c:v>
                </c:pt>
                <c:pt idx="1">
                  <c:v>2936</c:v>
                </c:pt>
                <c:pt idx="2">
                  <c:v>2390</c:v>
                </c:pt>
                <c:pt idx="3">
                  <c:v>3233</c:v>
                </c:pt>
                <c:pt idx="4">
                  <c:v>4104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B3F-4B9D-9D5C-8BC0AEBBE990}"/>
            </c:ext>
          </c:extLst>
        </c:ser>
        <c:ser>
          <c:idx val="2"/>
          <c:order val="1"/>
          <c:tx>
            <c:strRef>
              <c:f>NYC!$J$5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3F-4B9D-9D5C-8BC0AEBBE990}"/>
                </c:ext>
              </c:extLst>
            </c:dLbl>
            <c:dLbl>
              <c:idx val="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B3F-4B9D-9D5C-8BC0AEBBE990}"/>
                </c:ext>
              </c:extLst>
            </c:dLbl>
            <c:dLbl>
              <c:idx val="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3F-4B9D-9D5C-8BC0AEBBE990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B3F-4B9D-9D5C-8BC0AEBBE990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B3F-4B9D-9D5C-8BC0AEBBE9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NYC!$K$2:$O$2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NYC!$K$5:$O$5</c:f>
              <c:numCache>
                <c:formatCode>#,##0</c:formatCode>
                <c:ptCount val="5"/>
                <c:pt idx="0">
                  <c:v>1765</c:v>
                </c:pt>
                <c:pt idx="1">
                  <c:v>1450</c:v>
                </c:pt>
                <c:pt idx="2">
                  <c:v>1234</c:v>
                </c:pt>
                <c:pt idx="3">
                  <c:v>1837</c:v>
                </c:pt>
                <c:pt idx="4">
                  <c:v>2469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B3F-4B9D-9D5C-8BC0AEBBE990}"/>
            </c:ext>
          </c:extLst>
        </c:ser>
        <c:ser>
          <c:idx val="0"/>
          <c:order val="2"/>
          <c:tx>
            <c:strRef>
              <c:f>NYC!$J$3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B3F-4B9D-9D5C-8BC0AEBBE990}"/>
                </c:ext>
              </c:extLst>
            </c:dLbl>
            <c:dLbl>
              <c:idx val="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B3F-4B9D-9D5C-8BC0AEBBE990}"/>
                </c:ext>
              </c:extLst>
            </c:dLbl>
            <c:dLbl>
              <c:idx val="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B3F-4B9D-9D5C-8BC0AEBBE990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B3F-4B9D-9D5C-8BC0AEBBE990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B3F-4B9D-9D5C-8BC0AEBBE9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NYC!$K$2:$O$2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NYC!$K$3:$O$3</c:f>
              <c:numCache>
                <c:formatCode>#,##0</c:formatCode>
                <c:ptCount val="5"/>
                <c:pt idx="0">
                  <c:v>262</c:v>
                </c:pt>
                <c:pt idx="1">
                  <c:v>214</c:v>
                </c:pt>
                <c:pt idx="2">
                  <c:v>177</c:v>
                </c:pt>
                <c:pt idx="3">
                  <c:v>272</c:v>
                </c:pt>
                <c:pt idx="4">
                  <c:v>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B3F-4B9D-9D5C-8BC0AEBBE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6472831"/>
        <c:axId val="682654319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NYC!$J$6</c15:sqref>
                        </c15:formulaRef>
                      </c:ext>
                    </c:extLst>
                    <c:strCache>
                      <c:ptCount val="1"/>
                      <c:pt idx="0">
                        <c:v>Other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squar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dLbls>
                  <c:dLbl>
                    <c:idx val="4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C-2B3F-4B9D-9D5C-8BC0AEBBE990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1" i="0" u="none" strike="noStrike" kern="1200" baseline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NYC!$K$2:$O$2</c15:sqref>
                        </c15:formulaRef>
                      </c:ext>
                    </c:extLst>
                    <c:strCache>
                      <c:ptCount val="5"/>
                      <c:pt idx="0">
                        <c:v>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NYC!$K$6:$O$6</c15:sqref>
                        </c15:formulaRef>
                      </c:ext>
                    </c:extLst>
                    <c:numCache>
                      <c:formatCode>#,##0</c:formatCode>
                      <c:ptCount val="5"/>
                      <c:pt idx="0">
                        <c:v>298</c:v>
                      </c:pt>
                      <c:pt idx="1">
                        <c:v>224</c:v>
                      </c:pt>
                      <c:pt idx="2">
                        <c:v>149</c:v>
                      </c:pt>
                      <c:pt idx="3">
                        <c:v>313</c:v>
                      </c:pt>
                      <c:pt idx="4">
                        <c:v>372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D-2B3F-4B9D-9D5C-8BC0AEBBE990}"/>
                  </c:ext>
                </c:extLst>
              </c15:ser>
            </c15:filteredLineSeries>
          </c:ext>
        </c:extLst>
      </c:lineChart>
      <c:catAx>
        <c:axId val="1236472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2654319"/>
        <c:crosses val="autoZero"/>
        <c:auto val="1"/>
        <c:lblAlgn val="ctr"/>
        <c:lblOffset val="100"/>
        <c:noMultiLvlLbl val="0"/>
      </c:catAx>
      <c:valAx>
        <c:axId val="682654319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36472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 dirty="0"/>
              <a:t>Probation Intake</a:t>
            </a:r>
            <a:r>
              <a:rPr lang="en-US" baseline="0" dirty="0"/>
              <a:t> Rate Per 10,000 Pop.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'Intake Rates '!$H$41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'Intake Rates '!$I$24:$M$24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'Intake Rates '!$I$41:$M$41</c:f>
              <c:numCache>
                <c:formatCode>0</c:formatCode>
                <c:ptCount val="5"/>
                <c:pt idx="0">
                  <c:v>274.8338008684625</c:v>
                </c:pt>
                <c:pt idx="1">
                  <c:v>231.45264917107471</c:v>
                </c:pt>
                <c:pt idx="2">
                  <c:v>178.97393270879667</c:v>
                </c:pt>
                <c:pt idx="3">
                  <c:v>250.20508613617716</c:v>
                </c:pt>
                <c:pt idx="4">
                  <c:v>317.61264259290789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CC-416C-930D-1D8B1C2CF05E}"/>
            </c:ext>
          </c:extLst>
        </c:ser>
        <c:ser>
          <c:idx val="2"/>
          <c:order val="1"/>
          <c:tx>
            <c:strRef>
              <c:f>'Intake Rates '!$H$42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'Intake Rates '!$I$24:$M$24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'Intake Rates '!$I$42:$M$42</c:f>
              <c:numCache>
                <c:formatCode>0</c:formatCode>
                <c:ptCount val="5"/>
                <c:pt idx="0">
                  <c:v>93.400080435196742</c:v>
                </c:pt>
                <c:pt idx="1">
                  <c:v>77.586575917126837</c:v>
                </c:pt>
                <c:pt idx="2">
                  <c:v>61.920126048100997</c:v>
                </c:pt>
                <c:pt idx="3">
                  <c:v>93.33543342292586</c:v>
                </c:pt>
                <c:pt idx="4">
                  <c:v>125.4464807409929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CC-416C-930D-1D8B1C2CF05E}"/>
            </c:ext>
          </c:extLst>
        </c:ser>
        <c:ser>
          <c:idx val="0"/>
          <c:order val="2"/>
          <c:tx>
            <c:strRef>
              <c:f>'Intake Rates '!$H$40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3.845781949630335E-2"/>
                  <c:y val="-2.55590365153873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CC-416C-930D-1D8B1C2CF0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'Intake Rates '!$I$24:$M$24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'Intake Rates '!$I$40:$M$40</c:f>
              <c:numCache>
                <c:formatCode>0</c:formatCode>
                <c:ptCount val="5"/>
                <c:pt idx="0">
                  <c:v>18.855974897083801</c:v>
                </c:pt>
                <c:pt idx="1">
                  <c:v>15.413536542326003</c:v>
                </c:pt>
                <c:pt idx="2">
                  <c:v>11.870670055731791</c:v>
                </c:pt>
                <c:pt idx="3">
                  <c:v>18.538460489906083</c:v>
                </c:pt>
                <c:pt idx="4">
                  <c:v>20.787611946402038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CC-416C-930D-1D8B1C2CF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1433839"/>
        <c:axId val="1371418959"/>
      </c:lineChart>
      <c:catAx>
        <c:axId val="1371433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71418959"/>
        <c:crosses val="autoZero"/>
        <c:auto val="1"/>
        <c:lblAlgn val="ctr"/>
        <c:lblOffset val="100"/>
        <c:noMultiLvlLbl val="0"/>
      </c:catAx>
      <c:valAx>
        <c:axId val="1371418959"/>
        <c:scaling>
          <c:orientation val="minMax"/>
          <c:max val="800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71433839"/>
        <c:crosses val="autoZero"/>
        <c:crossBetween val="between"/>
      </c:valAx>
    </c:plotArea>
    <c:plotVisOnly val="1"/>
    <c:dispBlanksAs val="gap"/>
    <c:showDLblsOverMax val="0"/>
    <c:extLst/>
  </c:chart>
  <c:txPr>
    <a:bodyPr/>
    <a:lstStyle/>
    <a:p>
      <a:pPr>
        <a:defRPr sz="14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 dirty="0"/>
              <a:t>Probation Adjustment Rates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4687194021255695E-2"/>
          <c:y val="0.10707992076401115"/>
          <c:w val="0.80900430560998304"/>
          <c:h val="0.76697811376426306"/>
        </c:manualLayout>
      </c:layout>
      <c:lineChart>
        <c:grouping val="standard"/>
        <c:varyColors val="0"/>
        <c:ser>
          <c:idx val="0"/>
          <c:order val="0"/>
          <c:tx>
            <c:strRef>
              <c:f>'Adjustment by year'!$A$6</c:f>
              <c:strCache>
                <c:ptCount val="1"/>
                <c:pt idx="0">
                  <c:v>Southern 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3705571696535802E-2"/>
                  <c:y val="-1.94514760168267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3F-4F3B-B0D4-0E50602225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'Adjustment by year'!$B$5:$F$5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'Adjustment by year'!$B$6:$F$6</c:f>
              <c:numCache>
                <c:formatCode>0%</c:formatCode>
                <c:ptCount val="5"/>
                <c:pt idx="0">
                  <c:v>0.28733997155049784</c:v>
                </c:pt>
                <c:pt idx="1">
                  <c:v>0.32166666666666666</c:v>
                </c:pt>
                <c:pt idx="2">
                  <c:v>0.32177263969171482</c:v>
                </c:pt>
                <c:pt idx="3">
                  <c:v>0.3457792207792208</c:v>
                </c:pt>
                <c:pt idx="4">
                  <c:v>0.31952662721893493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3F-4F3B-B0D4-0E50602225F3}"/>
            </c:ext>
          </c:extLst>
        </c:ser>
        <c:ser>
          <c:idx val="1"/>
          <c:order val="1"/>
          <c:tx>
            <c:strRef>
              <c:f>'Adjustment by year'!$A$7</c:f>
              <c:strCache>
                <c:ptCount val="1"/>
                <c:pt idx="0">
                  <c:v>Erie County</c:v>
                </c:pt>
              </c:strCache>
            </c:strRef>
          </c:tx>
          <c:spPr>
            <a:ln w="28575" cap="rnd">
              <a:solidFill>
                <a:srgbClr val="8064A2">
                  <a:lumMod val="75000"/>
                </a:srgbClr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8064A2">
                  <a:lumMod val="75000"/>
                </a:srgbClr>
              </a:solidFill>
              <a:ln w="9525">
                <a:noFill/>
              </a:ln>
              <a:effectLst/>
            </c:spPr>
          </c:marker>
          <c:dLbls>
            <c:dLbl>
              <c:idx val="1"/>
              <c:layout>
                <c:manualLayout>
                  <c:x val="-2.805775638892604E-2"/>
                  <c:y val="3.50542995620512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83F-4F3B-B0D4-0E50602225F3}"/>
                </c:ext>
              </c:extLst>
            </c:dLbl>
            <c:dLbl>
              <c:idx val="4"/>
              <c:layout>
                <c:manualLayout>
                  <c:x val="-2.4833956600692378E-3"/>
                  <c:y val="5.950190332485764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3F-4F3B-B0D4-0E50602225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'Adjustment by year'!$B$5:$F$5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'Adjustment by year'!$B$7:$F$7</c:f>
              <c:numCache>
                <c:formatCode>0%</c:formatCode>
                <c:ptCount val="5"/>
                <c:pt idx="0">
                  <c:v>0.52210884353741494</c:v>
                </c:pt>
                <c:pt idx="1">
                  <c:v>0.48054474708171208</c:v>
                </c:pt>
                <c:pt idx="2">
                  <c:v>0.42278481012658226</c:v>
                </c:pt>
                <c:pt idx="3">
                  <c:v>0.49805447470817121</c:v>
                </c:pt>
                <c:pt idx="4">
                  <c:v>0.51188589540412044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3F-4F3B-B0D4-0E50602225F3}"/>
            </c:ext>
          </c:extLst>
        </c:ser>
        <c:ser>
          <c:idx val="2"/>
          <c:order val="2"/>
          <c:tx>
            <c:strRef>
              <c:f>'Adjustment by year'!$A$8</c:f>
              <c:strCache>
                <c:ptCount val="1"/>
                <c:pt idx="0">
                  <c:v>Long Island</c:v>
                </c:pt>
              </c:strCache>
            </c:strRef>
          </c:tx>
          <c:spPr>
            <a:ln w="28575" cap="rnd">
              <a:solidFill>
                <a:srgbClr val="F79646">
                  <a:lumMod val="75000"/>
                </a:srgbClr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F79646">
                  <a:lumMod val="75000"/>
                </a:srgbClr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8659377328690405E-2"/>
                  <c:y val="3.36476072830377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3F-4F3B-B0D4-0E50602225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'Adjustment by year'!$B$5:$F$5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'Adjustment by year'!$B$8:$F$8</c:f>
              <c:numCache>
                <c:formatCode>0%</c:formatCode>
                <c:ptCount val="5"/>
                <c:pt idx="0">
                  <c:v>0.46171967020023558</c:v>
                </c:pt>
                <c:pt idx="1">
                  <c:v>0.53154362416107381</c:v>
                </c:pt>
                <c:pt idx="2">
                  <c:v>0.53934426229508192</c:v>
                </c:pt>
                <c:pt idx="3">
                  <c:v>0.60185185185185186</c:v>
                </c:pt>
                <c:pt idx="4">
                  <c:v>0.55528455284552847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83F-4F3B-B0D4-0E50602225F3}"/>
            </c:ext>
          </c:extLst>
        </c:ser>
        <c:ser>
          <c:idx val="3"/>
          <c:order val="3"/>
          <c:tx>
            <c:strRef>
              <c:f>'Adjustment by year'!$A$9</c:f>
              <c:strCache>
                <c:ptCount val="1"/>
                <c:pt idx="0">
                  <c:v>NYC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'Adjustment by year'!$B$5:$F$5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'Adjustment by year'!$B$9:$F$9</c:f>
              <c:numCache>
                <c:formatCode>0%</c:formatCode>
                <c:ptCount val="5"/>
                <c:pt idx="0">
                  <c:v>0.23379275140377748</c:v>
                </c:pt>
                <c:pt idx="1">
                  <c:v>0.31714956930305405</c:v>
                </c:pt>
                <c:pt idx="2">
                  <c:v>0.3339049485546301</c:v>
                </c:pt>
                <c:pt idx="3">
                  <c:v>0.33900106269925617</c:v>
                </c:pt>
                <c:pt idx="4">
                  <c:v>0.23922095366017462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83F-4F3B-B0D4-0E5060222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3589983"/>
        <c:axId val="1343590463"/>
      </c:lineChart>
      <c:catAx>
        <c:axId val="1343589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43590463"/>
        <c:crosses val="autoZero"/>
        <c:auto val="1"/>
        <c:lblAlgn val="ctr"/>
        <c:lblOffset val="100"/>
        <c:noMultiLvlLbl val="0"/>
      </c:catAx>
      <c:valAx>
        <c:axId val="1343590463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43589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320987676574894"/>
          <c:y val="0.93980765138193068"/>
          <c:w val="0.56779497105619214"/>
          <c:h val="6.01923486180693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 i="0" u="none" strike="noStrike" kern="1200" spc="0" baseline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Southern Tier by County</a:t>
            </a:r>
          </a:p>
        </c:rich>
      </c:tx>
      <c:layout>
        <c:manualLayout>
          <c:xMode val="edge"/>
          <c:yMode val="edge"/>
          <c:x val="0.2708752585643337"/>
          <c:y val="7.340319062092121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462249607274927E-2"/>
          <c:y val="0.11615787992971226"/>
          <c:w val="0.91286686863956135"/>
          <c:h val="0.786962176521863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'JD Probation Intake Percent Adj'!$B$30:$B$37</c:f>
              <c:strCache>
                <c:ptCount val="8"/>
                <c:pt idx="0">
                  <c:v>Chenango 
n = 22</c:v>
                </c:pt>
                <c:pt idx="1">
                  <c:v>Tompkins
n = 66</c:v>
                </c:pt>
                <c:pt idx="2">
                  <c:v>Broome
n = 313</c:v>
                </c:pt>
                <c:pt idx="3">
                  <c:v>Tioga
n = 14</c:v>
                </c:pt>
                <c:pt idx="4">
                  <c:v>Chemung
n = 129</c:v>
                </c:pt>
                <c:pt idx="5">
                  <c:v>Steuben
n = 102</c:v>
                </c:pt>
                <c:pt idx="6">
                  <c:v>Schuyler
n = 6</c:v>
                </c:pt>
                <c:pt idx="7">
                  <c:v>Delaware
n = 26</c:v>
                </c:pt>
              </c:strCache>
            </c:strRef>
          </c:cat>
          <c:val>
            <c:numRef>
              <c:f>'JD Probation Intake Percent Adj'!$G$30:$G$37</c:f>
              <c:numCache>
                <c:formatCode>0%</c:formatCode>
                <c:ptCount val="8"/>
                <c:pt idx="0">
                  <c:v>0.18</c:v>
                </c:pt>
                <c:pt idx="1">
                  <c:v>0.2</c:v>
                </c:pt>
                <c:pt idx="2">
                  <c:v>0.26</c:v>
                </c:pt>
                <c:pt idx="3">
                  <c:v>0.28000000000000003</c:v>
                </c:pt>
                <c:pt idx="4">
                  <c:v>0.33</c:v>
                </c:pt>
                <c:pt idx="5">
                  <c:v>0.57999999999999996</c:v>
                </c:pt>
                <c:pt idx="6">
                  <c:v>0.67</c:v>
                </c:pt>
                <c:pt idx="7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4F-45D9-B3B5-CBCC977B0A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0186752"/>
        <c:axId val="620185312"/>
      </c:barChart>
      <c:catAx>
        <c:axId val="62018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5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20185312"/>
        <c:crosses val="autoZero"/>
        <c:auto val="1"/>
        <c:lblAlgn val="ctr"/>
        <c:lblOffset val="100"/>
        <c:noMultiLvlLbl val="0"/>
      </c:catAx>
      <c:valAx>
        <c:axId val="62018531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20186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Southern Tier Total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'Adjustment by year'!$A$6</c:f>
              <c:strCache>
                <c:ptCount val="1"/>
                <c:pt idx="0">
                  <c:v>Southern 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6598145908907719E-2"/>
                  <c:y val="-1.69112545956530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9B1-49B9-9716-4EE66A34B6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'Adjustment by year'!$H$3:$L$3</c:f>
              <c:strCache>
                <c:ptCount val="5"/>
                <c:pt idx="0">
                  <c:v>2019
n = 703</c:v>
                </c:pt>
                <c:pt idx="1">
                  <c:v>2020
n= 600</c:v>
                </c:pt>
                <c:pt idx="2">
                  <c:v>2021
n = 519</c:v>
                </c:pt>
                <c:pt idx="3">
                  <c:v>2022
n = 616</c:v>
                </c:pt>
                <c:pt idx="4">
                  <c:v>2023
n= 678</c:v>
                </c:pt>
              </c:strCache>
            </c:strRef>
          </c:cat>
          <c:val>
            <c:numRef>
              <c:f>'Adjustment by year'!$B$6:$F$6</c:f>
              <c:numCache>
                <c:formatCode>0%</c:formatCode>
                <c:ptCount val="5"/>
                <c:pt idx="0">
                  <c:v>0.28733997155049784</c:v>
                </c:pt>
                <c:pt idx="1">
                  <c:v>0.32166666666666666</c:v>
                </c:pt>
                <c:pt idx="2">
                  <c:v>0.32177263969171482</c:v>
                </c:pt>
                <c:pt idx="3">
                  <c:v>0.3457792207792208</c:v>
                </c:pt>
                <c:pt idx="4">
                  <c:v>0.31952662721893493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B1-49B9-9716-4EE66A34B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3589983"/>
        <c:axId val="1343590463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'Adjustment by year'!$A$7</c15:sqref>
                        </c15:formulaRef>
                      </c:ext>
                    </c:extLst>
                    <c:strCache>
                      <c:ptCount val="1"/>
                      <c:pt idx="0">
                        <c:v>Erie County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dLbls>
                  <c:dLbl>
                    <c:idx val="4"/>
                    <c:layout>
                      <c:manualLayout>
                        <c:x val="-1.04957678355503E-2"/>
                        <c:y val="-1.6911254595652968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2-A9B1-49B9-9716-4EE66A34B64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300" b="1" i="0" u="none" strike="noStrike" kern="1200" baseline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'Adjustment by year'!$H$3:$L$3</c15:sqref>
                        </c15:formulaRef>
                      </c:ext>
                    </c:extLst>
                    <c:strCache>
                      <c:ptCount val="5"/>
                      <c:pt idx="0">
                        <c:v>2019
n = 703</c:v>
                      </c:pt>
                      <c:pt idx="1">
                        <c:v>2020
n= 600</c:v>
                      </c:pt>
                      <c:pt idx="2">
                        <c:v>2021
n = 519</c:v>
                      </c:pt>
                      <c:pt idx="3">
                        <c:v>2022
n = 616</c:v>
                      </c:pt>
                      <c:pt idx="4">
                        <c:v>2023
n= 678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'Adjustment by year'!$B$7:$F$7</c15:sqref>
                        </c15:formulaRef>
                      </c:ext>
                    </c:extLst>
                    <c:numCache>
                      <c:formatCode>0%</c:formatCode>
                      <c:ptCount val="5"/>
                      <c:pt idx="0">
                        <c:v>0.52210884353741494</c:v>
                      </c:pt>
                      <c:pt idx="1">
                        <c:v>0.48054474708171208</c:v>
                      </c:pt>
                      <c:pt idx="2">
                        <c:v>0.42278481012658226</c:v>
                      </c:pt>
                      <c:pt idx="3">
                        <c:v>0.49805447470817121</c:v>
                      </c:pt>
                      <c:pt idx="4">
                        <c:v>0.51188589540412044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A9B1-49B9-9716-4EE66A34B643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'Adjustment by year'!$A$8</c15:sqref>
                        </c15:formulaRef>
                      </c:ext>
                    </c:extLst>
                    <c:strCache>
                      <c:ptCount val="1"/>
                      <c:pt idx="0">
                        <c:v>Long Island</c:v>
                      </c:pt>
                    </c:strCache>
                  </c:strRef>
                </c:tx>
                <c:spPr>
                  <a:ln w="28575" cap="rnd">
                    <a:solidFill>
                      <a:srgbClr val="00B050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rgbClr val="00B050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dLbls>
                  <c:dLbl>
                    <c:idx val="0"/>
                    <c:layout>
                      <c:manualLayout>
                        <c:x val="-7.4985892785167277E-2"/>
                        <c:y val="8.2459836458142061E-3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4-A9B1-49B9-9716-4EE66A34B64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300" b="1" i="0" u="none" strike="noStrike" kern="1200" baseline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'Adjustment by year'!$H$3:$L$3</c15:sqref>
                        </c15:formulaRef>
                      </c:ext>
                    </c:extLst>
                    <c:strCache>
                      <c:ptCount val="5"/>
                      <c:pt idx="0">
                        <c:v>2019
n = 703</c:v>
                      </c:pt>
                      <c:pt idx="1">
                        <c:v>2020
n= 600</c:v>
                      </c:pt>
                      <c:pt idx="2">
                        <c:v>2021
n = 519</c:v>
                      </c:pt>
                      <c:pt idx="3">
                        <c:v>2022
n = 616</c:v>
                      </c:pt>
                      <c:pt idx="4">
                        <c:v>2023
n= 678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'Adjustment by year'!$B$8:$F$8</c15:sqref>
                        </c15:formulaRef>
                      </c:ext>
                    </c:extLst>
                    <c:numCache>
                      <c:formatCode>0%</c:formatCode>
                      <c:ptCount val="5"/>
                      <c:pt idx="0">
                        <c:v>0.46171967020023558</c:v>
                      </c:pt>
                      <c:pt idx="1">
                        <c:v>0.53154362416107381</c:v>
                      </c:pt>
                      <c:pt idx="2">
                        <c:v>0.53934426229508192</c:v>
                      </c:pt>
                      <c:pt idx="3">
                        <c:v>0.60185185185185186</c:v>
                      </c:pt>
                      <c:pt idx="4">
                        <c:v>0.55528455284552847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9B1-49B9-9716-4EE66A34B643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'Adjustment by year'!$A$9</c15:sqref>
                        </c15:formulaRef>
                      </c:ext>
                    </c:extLst>
                    <c:strCache>
                      <c:ptCount val="1"/>
                      <c:pt idx="0">
                        <c:v>NYC</c:v>
                      </c:pt>
                    </c:strCache>
                  </c:strRef>
                </c:tx>
                <c:spPr>
                  <a:ln w="2857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rgbClr val="FF0000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300" b="1" i="0" u="none" strike="noStrike" kern="1200" baseline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b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'Adjustment by year'!$H$3:$L$3</c15:sqref>
                        </c15:formulaRef>
                      </c:ext>
                    </c:extLst>
                    <c:strCache>
                      <c:ptCount val="5"/>
                      <c:pt idx="0">
                        <c:v>2019
n = 703</c:v>
                      </c:pt>
                      <c:pt idx="1">
                        <c:v>2020
n= 600</c:v>
                      </c:pt>
                      <c:pt idx="2">
                        <c:v>2021
n = 519</c:v>
                      </c:pt>
                      <c:pt idx="3">
                        <c:v>2022
n = 616</c:v>
                      </c:pt>
                      <c:pt idx="4">
                        <c:v>2023
n= 678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'Adjustment by year'!$B$9:$F$9</c15:sqref>
                        </c15:formulaRef>
                      </c:ext>
                    </c:extLst>
                    <c:numCache>
                      <c:formatCode>0%</c:formatCode>
                      <c:ptCount val="5"/>
                      <c:pt idx="0">
                        <c:v>0.23379275140377748</c:v>
                      </c:pt>
                      <c:pt idx="1">
                        <c:v>0.31714956930305405</c:v>
                      </c:pt>
                      <c:pt idx="2">
                        <c:v>0.3339049485546301</c:v>
                      </c:pt>
                      <c:pt idx="3">
                        <c:v>0.33900106269925617</c:v>
                      </c:pt>
                      <c:pt idx="4">
                        <c:v>0.23922095366017462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A9B1-49B9-9716-4EE66A34B643}"/>
                  </c:ext>
                </c:extLst>
              </c15:ser>
            </c15:filteredLineSeries>
          </c:ext>
        </c:extLst>
      </c:lineChart>
      <c:catAx>
        <c:axId val="1343589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43590463"/>
        <c:crosses val="autoZero"/>
        <c:auto val="1"/>
        <c:lblAlgn val="ctr"/>
        <c:lblOffset val="100"/>
        <c:noMultiLvlLbl val="0"/>
      </c:catAx>
      <c:valAx>
        <c:axId val="1343590463"/>
        <c:scaling>
          <c:orientation val="minMax"/>
          <c:max val="0.8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43589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80" b="1" i="0" u="none" strike="noStrike" kern="1200" spc="0" baseline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Long Island by County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8450054514603688E-2"/>
          <c:y val="9.9398394776124679E-2"/>
          <c:w val="0.90154994548539635"/>
          <c:h val="0.7743746064760772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'JD Probation Intake Percent Adj'!$B$28:$B$29</c:f>
              <c:strCache>
                <c:ptCount val="2"/>
                <c:pt idx="0">
                  <c:v>Suffolk
n = 401</c:v>
                </c:pt>
                <c:pt idx="1">
                  <c:v>Nassau
n = 819</c:v>
                </c:pt>
              </c:strCache>
            </c:strRef>
          </c:cat>
          <c:val>
            <c:numRef>
              <c:f>'JD Probation Intake Percent Adj'!$G$28:$G$29</c:f>
              <c:numCache>
                <c:formatCode>0%</c:formatCode>
                <c:ptCount val="2"/>
                <c:pt idx="0">
                  <c:v>0.27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5-471B-87A9-0F0DBF252F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2995184"/>
        <c:axId val="1472992304"/>
      </c:barChart>
      <c:catAx>
        <c:axId val="147299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72992304"/>
        <c:crosses val="autoZero"/>
        <c:auto val="1"/>
        <c:lblAlgn val="ctr"/>
        <c:lblOffset val="100"/>
        <c:noMultiLvlLbl val="0"/>
      </c:catAx>
      <c:valAx>
        <c:axId val="147299230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72995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 dirty="0"/>
              <a:t>Long Island Total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2"/>
          <c:order val="2"/>
          <c:tx>
            <c:strRef>
              <c:f>'Adjustment by year'!$A$8</c:f>
              <c:strCache>
                <c:ptCount val="1"/>
                <c:pt idx="0">
                  <c:v>Long Island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1F497D">
                  <a:lumMod val="60000"/>
                  <a:lumOff val="40000"/>
                </a:srgbClr>
              </a:solidFill>
              <a:ln w="9525">
                <a:solidFill>
                  <a:srgbClr val="1F497D">
                    <a:lumMod val="60000"/>
                    <a:lumOff val="40000"/>
                  </a:srgb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4985892785167277E-2"/>
                  <c:y val="8.245983645814206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56-4DF5-8513-894C484E63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'Adjustment by year'!$P$3:$T$3</c:f>
              <c:strCache>
                <c:ptCount val="5"/>
                <c:pt idx="0">
                  <c:v>2019
n = 849</c:v>
                </c:pt>
                <c:pt idx="1">
                  <c:v>2020
n= 754</c:v>
                </c:pt>
                <c:pt idx="2">
                  <c:v>2021
n = 610</c:v>
                </c:pt>
                <c:pt idx="3">
                  <c:v>2022
n = 972</c:v>
                </c:pt>
                <c:pt idx="4">
                  <c:v>2023
n= 1,220</c:v>
                </c:pt>
              </c:strCache>
            </c:strRef>
          </c:cat>
          <c:val>
            <c:numRef>
              <c:f>'Adjustment by year'!$B$8:$F$8</c:f>
              <c:numCache>
                <c:formatCode>0%</c:formatCode>
                <c:ptCount val="5"/>
                <c:pt idx="0">
                  <c:v>0.46171967020023558</c:v>
                </c:pt>
                <c:pt idx="1">
                  <c:v>0.53154362416107381</c:v>
                </c:pt>
                <c:pt idx="2">
                  <c:v>0.53934426229508192</c:v>
                </c:pt>
                <c:pt idx="3">
                  <c:v>0.60185185185185186</c:v>
                </c:pt>
                <c:pt idx="4">
                  <c:v>0.55528455284552847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56-4DF5-8513-894C484E6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3589983"/>
        <c:axId val="1343590463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'Adjustment by year'!$A$6</c15:sqref>
                        </c15:formulaRef>
                      </c:ext>
                    </c:extLst>
                    <c:strCache>
                      <c:ptCount val="1"/>
                      <c:pt idx="0">
                        <c:v>Southern Tier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dLbls>
                  <c:dLbl>
                    <c:idx val="0"/>
                    <c:layout>
                      <c:manualLayout>
                        <c:x val="-7.6598145908907719E-2"/>
                        <c:y val="-1.6911254595653073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2-DF56-4DF5-8513-894C484E630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0" i="0" u="none" strike="noStrike" kern="1200" baseline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'Adjustment by year'!$P$3:$T$3</c15:sqref>
                        </c15:formulaRef>
                      </c:ext>
                    </c:extLst>
                    <c:strCache>
                      <c:ptCount val="5"/>
                      <c:pt idx="0">
                        <c:v>2019
n = 849</c:v>
                      </c:pt>
                      <c:pt idx="1">
                        <c:v>2020
n= 754</c:v>
                      </c:pt>
                      <c:pt idx="2">
                        <c:v>2021
n = 610</c:v>
                      </c:pt>
                      <c:pt idx="3">
                        <c:v>2022
n = 972</c:v>
                      </c:pt>
                      <c:pt idx="4">
                        <c:v>2023
n= 1,220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'Adjustment by year'!$B$6:$F$6</c15:sqref>
                        </c15:formulaRef>
                      </c:ext>
                    </c:extLst>
                    <c:numCache>
                      <c:formatCode>0%</c:formatCode>
                      <c:ptCount val="5"/>
                      <c:pt idx="0">
                        <c:v>0.28733997155049784</c:v>
                      </c:pt>
                      <c:pt idx="1">
                        <c:v>0.32166666666666666</c:v>
                      </c:pt>
                      <c:pt idx="2">
                        <c:v>0.32177263969171482</c:v>
                      </c:pt>
                      <c:pt idx="3">
                        <c:v>0.3457792207792208</c:v>
                      </c:pt>
                      <c:pt idx="4">
                        <c:v>0.31952662721893493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DF56-4DF5-8513-894C484E6304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'Adjustment by year'!$A$7</c15:sqref>
                        </c15:formulaRef>
                      </c:ext>
                    </c:extLst>
                    <c:strCache>
                      <c:ptCount val="1"/>
                      <c:pt idx="0">
                        <c:v>Erie County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dLbls>
                  <c:dLbl>
                    <c:idx val="4"/>
                    <c:layout>
                      <c:manualLayout>
                        <c:x val="-1.04957678355503E-2"/>
                        <c:y val="-1.6911254595652968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4-DF56-4DF5-8513-894C484E630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0" i="0" u="none" strike="noStrike" kern="1200" baseline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'Adjustment by year'!$P$3:$T$3</c15:sqref>
                        </c15:formulaRef>
                      </c:ext>
                    </c:extLst>
                    <c:strCache>
                      <c:ptCount val="5"/>
                      <c:pt idx="0">
                        <c:v>2019
n = 849</c:v>
                      </c:pt>
                      <c:pt idx="1">
                        <c:v>2020
n= 754</c:v>
                      </c:pt>
                      <c:pt idx="2">
                        <c:v>2021
n = 610</c:v>
                      </c:pt>
                      <c:pt idx="3">
                        <c:v>2022
n = 972</c:v>
                      </c:pt>
                      <c:pt idx="4">
                        <c:v>2023
n= 1,220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'Adjustment by year'!$B$7:$F$7</c15:sqref>
                        </c15:formulaRef>
                      </c:ext>
                    </c:extLst>
                    <c:numCache>
                      <c:formatCode>0%</c:formatCode>
                      <c:ptCount val="5"/>
                      <c:pt idx="0">
                        <c:v>0.52210884353741494</c:v>
                      </c:pt>
                      <c:pt idx="1">
                        <c:v>0.48054474708171208</c:v>
                      </c:pt>
                      <c:pt idx="2">
                        <c:v>0.42278481012658226</c:v>
                      </c:pt>
                      <c:pt idx="3">
                        <c:v>0.49805447470817121</c:v>
                      </c:pt>
                      <c:pt idx="4">
                        <c:v>0.51188589540412044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DF56-4DF5-8513-894C484E6304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'Adjustment by year'!$A$9</c15:sqref>
                        </c15:formulaRef>
                      </c:ext>
                    </c:extLst>
                    <c:strCache>
                      <c:ptCount val="1"/>
                      <c:pt idx="0">
                        <c:v>NYC</c:v>
                      </c:pt>
                    </c:strCache>
                  </c:strRef>
                </c:tx>
                <c:spPr>
                  <a:ln w="2857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rgbClr val="FF0000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0" i="0" u="none" strike="noStrike" kern="1200" baseline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b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'Adjustment by year'!$P$3:$T$3</c15:sqref>
                        </c15:formulaRef>
                      </c:ext>
                    </c:extLst>
                    <c:strCache>
                      <c:ptCount val="5"/>
                      <c:pt idx="0">
                        <c:v>2019
n = 849</c:v>
                      </c:pt>
                      <c:pt idx="1">
                        <c:v>2020
n= 754</c:v>
                      </c:pt>
                      <c:pt idx="2">
                        <c:v>2021
n = 610</c:v>
                      </c:pt>
                      <c:pt idx="3">
                        <c:v>2022
n = 972</c:v>
                      </c:pt>
                      <c:pt idx="4">
                        <c:v>2023
n= 1,220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'Adjustment by year'!$B$9:$F$9</c15:sqref>
                        </c15:formulaRef>
                      </c:ext>
                    </c:extLst>
                    <c:numCache>
                      <c:formatCode>0%</c:formatCode>
                      <c:ptCount val="5"/>
                      <c:pt idx="0">
                        <c:v>0.23379275140377748</c:v>
                      </c:pt>
                      <c:pt idx="1">
                        <c:v>0.31714956930305405</c:v>
                      </c:pt>
                      <c:pt idx="2">
                        <c:v>0.3339049485546301</c:v>
                      </c:pt>
                      <c:pt idx="3">
                        <c:v>0.33900106269925617</c:v>
                      </c:pt>
                      <c:pt idx="4">
                        <c:v>0.23922095366017462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DF56-4DF5-8513-894C484E6304}"/>
                  </c:ext>
                </c:extLst>
              </c15:ser>
            </c15:filteredLineSeries>
          </c:ext>
        </c:extLst>
      </c:lineChart>
      <c:catAx>
        <c:axId val="1343589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43590463"/>
        <c:crosses val="autoZero"/>
        <c:auto val="1"/>
        <c:lblAlgn val="ctr"/>
        <c:lblOffset val="100"/>
        <c:noMultiLvlLbl val="0"/>
      </c:catAx>
      <c:valAx>
        <c:axId val="1343590463"/>
        <c:scaling>
          <c:orientation val="minMax"/>
          <c:max val="0.8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43589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Southern Tier</a:t>
            </a:r>
          </a:p>
        </c:rich>
      </c:tx>
      <c:layout>
        <c:manualLayout>
          <c:xMode val="edge"/>
          <c:yMode val="edge"/>
          <c:x val="0.25929420252026508"/>
          <c:y val="1.74892860908829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'2023 Adj By Race.Ethn'!$C$2</c:f>
              <c:strCache>
                <c:ptCount val="1"/>
                <c:pt idx="0">
                  <c:v>Successfully Adjusted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 Adj By Race.Ethn'!$B$3:$B$6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Race.Ethn'!$C$3:$C$6</c:f>
              <c:numCache>
                <c:formatCode>###0%</c:formatCode>
                <c:ptCount val="4"/>
                <c:pt idx="0">
                  <c:v>0.16417910447761194</c:v>
                </c:pt>
                <c:pt idx="1">
                  <c:v>0.27659574468085107</c:v>
                </c:pt>
                <c:pt idx="2">
                  <c:v>0.39119804400977998</c:v>
                </c:pt>
                <c:pt idx="3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5-45CF-8C59-516C01E7C86C}"/>
            </c:ext>
          </c:extLst>
        </c:ser>
        <c:ser>
          <c:idx val="1"/>
          <c:order val="1"/>
          <c:tx>
            <c:strRef>
              <c:f>'2023 Adj By Race.Ethn'!$D$2</c:f>
              <c:strCache>
                <c:ptCount val="1"/>
                <c:pt idx="0">
                  <c:v>Referred for Petition Immediately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'2023 Adj By Race.Ethn'!$B$3:$B$6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Race.Ethn'!$D$3:$D$6</c:f>
              <c:numCache>
                <c:formatCode>###0%</c:formatCode>
                <c:ptCount val="4"/>
                <c:pt idx="0">
                  <c:v>0.78358208955223885</c:v>
                </c:pt>
                <c:pt idx="1">
                  <c:v>0.65957446808510634</c:v>
                </c:pt>
                <c:pt idx="2">
                  <c:v>0.50855745721271395</c:v>
                </c:pt>
                <c:pt idx="3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75-45CF-8C59-516C01E7C86C}"/>
            </c:ext>
          </c:extLst>
        </c:ser>
        <c:ser>
          <c:idx val="2"/>
          <c:order val="2"/>
          <c:tx>
            <c:strRef>
              <c:f>'2023 Adj By Race.Ethn'!$E$2</c:f>
              <c:strCache>
                <c:ptCount val="1"/>
                <c:pt idx="0">
                  <c:v>Adjustment Terminated and Referred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'2023 Adj By Race.Ethn'!$B$3:$B$6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Race.Ethn'!$E$3:$E$6</c:f>
              <c:numCache>
                <c:formatCode>###0%</c:formatCode>
                <c:ptCount val="4"/>
                <c:pt idx="0">
                  <c:v>5.2238805970149252E-2</c:v>
                </c:pt>
                <c:pt idx="1">
                  <c:v>6.3829787234042548E-2</c:v>
                </c:pt>
                <c:pt idx="2">
                  <c:v>0.10024449877750613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75-45CF-8C59-516C01E7C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371727"/>
        <c:axId val="1304372207"/>
      </c:barChart>
      <c:catAx>
        <c:axId val="130437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2207"/>
        <c:crosses val="autoZero"/>
        <c:auto val="1"/>
        <c:lblAlgn val="ctr"/>
        <c:lblOffset val="100"/>
        <c:noMultiLvlLbl val="0"/>
      </c:catAx>
      <c:valAx>
        <c:axId val="1304372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Erie County</a:t>
            </a:r>
          </a:p>
        </c:rich>
      </c:tx>
      <c:layout>
        <c:manualLayout>
          <c:xMode val="edge"/>
          <c:yMode val="edge"/>
          <c:x val="0.2942564456721915"/>
          <c:y val="1.49908166493282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 Adj By Race.Ethn'!$B$7:$B$10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Race.Ethn'!$C$7:$C$10</c:f>
              <c:numCache>
                <c:formatCode>###0%</c:formatCode>
                <c:ptCount val="4"/>
                <c:pt idx="0">
                  <c:v>0.48732394366197185</c:v>
                </c:pt>
                <c:pt idx="1">
                  <c:v>0.3902439024390244</c:v>
                </c:pt>
                <c:pt idx="2">
                  <c:v>0.57541899441340782</c:v>
                </c:pt>
                <c:pt idx="3">
                  <c:v>0.5535714285714286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F2-4D1A-BACE-23CDF4084488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'2023 Adj By Race.Ethn'!$B$7:$B$10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Race.Ethn'!$D$7:$D$10</c:f>
              <c:numCache>
                <c:formatCode>###0%</c:formatCode>
                <c:ptCount val="4"/>
                <c:pt idx="0">
                  <c:v>0.42816901408450703</c:v>
                </c:pt>
                <c:pt idx="1">
                  <c:v>0.51219512195121952</c:v>
                </c:pt>
                <c:pt idx="2">
                  <c:v>0.37430167597765363</c:v>
                </c:pt>
                <c:pt idx="3">
                  <c:v>0.39285714285714285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F2-4D1A-BACE-23CDF4084488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'2023 Adj By Race.Ethn'!$B$7:$B$10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Race.Ethn'!$E$7:$E$10</c:f>
              <c:numCache>
                <c:formatCode>###0%</c:formatCode>
                <c:ptCount val="4"/>
                <c:pt idx="0">
                  <c:v>8.4507042253521125E-2</c:v>
                </c:pt>
                <c:pt idx="1">
                  <c:v>9.7560975609756101E-2</c:v>
                </c:pt>
                <c:pt idx="2">
                  <c:v>5.027932960893855E-2</c:v>
                </c:pt>
                <c:pt idx="3">
                  <c:v>5.3571428571428568E-2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F2-4D1A-BACE-23CDF4084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371727"/>
        <c:axId val="1304372207"/>
      </c:barChart>
      <c:catAx>
        <c:axId val="130437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2207"/>
        <c:crosses val="autoZero"/>
        <c:auto val="1"/>
        <c:lblAlgn val="ctr"/>
        <c:lblOffset val="100"/>
        <c:noMultiLvlLbl val="0"/>
      </c:catAx>
      <c:valAx>
        <c:axId val="1304372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Long Island</a:t>
            </a:r>
          </a:p>
        </c:rich>
      </c:tx>
      <c:layout>
        <c:manualLayout>
          <c:xMode val="edge"/>
          <c:yMode val="edge"/>
          <c:x val="0.31969383057090234"/>
          <c:y val="1.99877555324376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 Adj By Race.Ethn'!$B$11:$B$14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Race.Ethn'!$C$11:$C$14</c:f>
              <c:numCache>
                <c:formatCode>###0%</c:formatCode>
                <c:ptCount val="4"/>
                <c:pt idx="0">
                  <c:v>0.47152619589977218</c:v>
                </c:pt>
                <c:pt idx="1">
                  <c:v>0.59012345679012346</c:v>
                </c:pt>
                <c:pt idx="2">
                  <c:v>0.60824742268041232</c:v>
                </c:pt>
                <c:pt idx="3">
                  <c:v>0.63157894736842102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F-4F9E-B830-2827E6BD6CFB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'2023 Adj By Race.Ethn'!$B$11:$B$14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Race.Ethn'!$D$11:$D$14</c:f>
              <c:numCache>
                <c:formatCode>###0%</c:formatCode>
                <c:ptCount val="4"/>
                <c:pt idx="0">
                  <c:v>0.34851936218678814</c:v>
                </c:pt>
                <c:pt idx="1">
                  <c:v>0.23950617283950618</c:v>
                </c:pt>
                <c:pt idx="2">
                  <c:v>0.27491408934707906</c:v>
                </c:pt>
                <c:pt idx="3">
                  <c:v>0.22105263157894736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4F-4F9E-B830-2827E6BD6CFB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'2023 Adj By Race.Ethn'!$B$11:$B$14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Race.Ethn'!$E$11:$E$14</c:f>
              <c:numCache>
                <c:formatCode>###0%</c:formatCode>
                <c:ptCount val="4"/>
                <c:pt idx="0">
                  <c:v>0.17995444191343965</c:v>
                </c:pt>
                <c:pt idx="1">
                  <c:v>0.17037037037037039</c:v>
                </c:pt>
                <c:pt idx="2">
                  <c:v>0.11683848797250858</c:v>
                </c:pt>
                <c:pt idx="3">
                  <c:v>0.14736842105263157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4F-4F9E-B830-2827E6BD6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371727"/>
        <c:axId val="1304372207"/>
      </c:barChart>
      <c:catAx>
        <c:axId val="130437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2207"/>
        <c:crosses val="autoZero"/>
        <c:auto val="1"/>
        <c:lblAlgn val="ctr"/>
        <c:lblOffset val="100"/>
        <c:noMultiLvlLbl val="0"/>
      </c:catAx>
      <c:valAx>
        <c:axId val="1304372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New York City</a:t>
            </a:r>
          </a:p>
        </c:rich>
      </c:tx>
      <c:layout>
        <c:manualLayout>
          <c:xMode val="edge"/>
          <c:yMode val="edge"/>
          <c:x val="0.3186932650338597"/>
          <c:y val="2.2486224973992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 Adj By Race.Ethn'!$B$15:$B$18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Race.Ethn'!$C$15:$C$18</c:f>
              <c:numCache>
                <c:formatCode>###0%</c:formatCode>
                <c:ptCount val="4"/>
                <c:pt idx="0">
                  <c:v>0.20249882131070249</c:v>
                </c:pt>
                <c:pt idx="1">
                  <c:v>0.25683709869203331</c:v>
                </c:pt>
                <c:pt idx="2">
                  <c:v>0.42809364548494983</c:v>
                </c:pt>
                <c:pt idx="3">
                  <c:v>0.38320209973753289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E7-49DA-B58A-D4CCDAF703F5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'2023 Adj By Race.Ethn'!$B$15:$B$18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Race.Ethn'!$D$15:$D$18</c:f>
              <c:numCache>
                <c:formatCode>###0%</c:formatCode>
                <c:ptCount val="4"/>
                <c:pt idx="0">
                  <c:v>0.76331918906176321</c:v>
                </c:pt>
                <c:pt idx="1">
                  <c:v>0.70986920332936976</c:v>
                </c:pt>
                <c:pt idx="2">
                  <c:v>0.52508361204013376</c:v>
                </c:pt>
                <c:pt idx="3">
                  <c:v>0.59317585301837272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E7-49DA-B58A-D4CCDAF703F5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'2023 Adj By Race.Ethn'!$B$15:$B$18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Race.Ethn'!$E$15:$E$18</c:f>
              <c:numCache>
                <c:formatCode>###0%</c:formatCode>
                <c:ptCount val="4"/>
                <c:pt idx="0">
                  <c:v>3.418198962753418E-2</c:v>
                </c:pt>
                <c:pt idx="1">
                  <c:v>3.3293697978596909E-2</c:v>
                </c:pt>
                <c:pt idx="2">
                  <c:v>4.6822742474916385E-2</c:v>
                </c:pt>
                <c:pt idx="3">
                  <c:v>2.3622047244094488E-2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E7-49DA-B58A-D4CCDAF70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371727"/>
        <c:axId val="1304372207"/>
      </c:barChart>
      <c:catAx>
        <c:axId val="130437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2207"/>
        <c:crosses val="autoZero"/>
        <c:auto val="1"/>
        <c:lblAlgn val="ctr"/>
        <c:lblOffset val="100"/>
        <c:noMultiLvlLbl val="0"/>
      </c:catAx>
      <c:valAx>
        <c:axId val="1304372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Southern Tier</a:t>
            </a:r>
          </a:p>
        </c:rich>
      </c:tx>
      <c:layout>
        <c:manualLayout>
          <c:xMode val="edge"/>
          <c:yMode val="edge"/>
          <c:x val="0.25929420252026508"/>
          <c:y val="1.74892860908829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'2023 Adj By Race.Ethn'!$C$2</c:f>
              <c:strCache>
                <c:ptCount val="1"/>
                <c:pt idx="0">
                  <c:v>Successfully Adjusted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 Adj By Race.Ethn'!$B$3:$B$6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Race.Ethn'!$C$3:$C$6</c:f>
              <c:numCache>
                <c:formatCode>###0%</c:formatCode>
                <c:ptCount val="4"/>
                <c:pt idx="0">
                  <c:v>0.16417910447761194</c:v>
                </c:pt>
                <c:pt idx="1">
                  <c:v>0.27659574468085107</c:v>
                </c:pt>
                <c:pt idx="2">
                  <c:v>0.39119804400977998</c:v>
                </c:pt>
                <c:pt idx="3" formatCode="0%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5-45CF-8C59-516C01E7C86C}"/>
            </c:ext>
          </c:extLst>
        </c:ser>
        <c:ser>
          <c:idx val="1"/>
          <c:order val="1"/>
          <c:tx>
            <c:strRef>
              <c:f>'2023 Adj By Race.Ethn'!$D$2</c:f>
              <c:strCache>
                <c:ptCount val="1"/>
                <c:pt idx="0">
                  <c:v>Referred for Petition Immediately</c:v>
                </c:pt>
              </c:strCache>
            </c:strRef>
          </c:tx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Race.Ethn'!$B$3:$B$6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Race.Ethn'!$D$3:$D$6</c:f>
              <c:numCache>
                <c:formatCode>###0%</c:formatCode>
                <c:ptCount val="4"/>
                <c:pt idx="0">
                  <c:v>0.78358208955223885</c:v>
                </c:pt>
                <c:pt idx="1">
                  <c:v>0.65957446808510634</c:v>
                </c:pt>
                <c:pt idx="2">
                  <c:v>0.50855745721271395</c:v>
                </c:pt>
                <c:pt idx="3" formatCode="0%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75-45CF-8C59-516C01E7C86C}"/>
            </c:ext>
          </c:extLst>
        </c:ser>
        <c:ser>
          <c:idx val="2"/>
          <c:order val="2"/>
          <c:tx>
            <c:strRef>
              <c:f>'2023 Adj By Race.Ethn'!$E$2</c:f>
              <c:strCache>
                <c:ptCount val="1"/>
                <c:pt idx="0">
                  <c:v>Adjustment Terminated and Referred</c:v>
                </c:pt>
              </c:strCache>
            </c:strRef>
          </c:tx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Race.Ethn'!$B$3:$B$6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Race.Ethn'!$E$3:$E$6</c:f>
              <c:numCache>
                <c:formatCode>###0%</c:formatCode>
                <c:ptCount val="4"/>
                <c:pt idx="0">
                  <c:v>5.2238805970149252E-2</c:v>
                </c:pt>
                <c:pt idx="1">
                  <c:v>6.3829787234042548E-2</c:v>
                </c:pt>
                <c:pt idx="2">
                  <c:v>0.10024449877750613</c:v>
                </c:pt>
                <c:pt idx="3" formatCode="0%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75-45CF-8C59-516C01E7C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371727"/>
        <c:axId val="1304372207"/>
      </c:barChart>
      <c:catAx>
        <c:axId val="130437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2207"/>
        <c:crosses val="autoZero"/>
        <c:auto val="1"/>
        <c:lblAlgn val="ctr"/>
        <c:lblOffset val="100"/>
        <c:noMultiLvlLbl val="0"/>
      </c:catAx>
      <c:valAx>
        <c:axId val="1304372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Erie County</a:t>
            </a:r>
          </a:p>
        </c:rich>
      </c:tx>
      <c:layout>
        <c:manualLayout>
          <c:xMode val="edge"/>
          <c:yMode val="edge"/>
          <c:x val="0.2942564456721915"/>
          <c:y val="1.49908166493282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 Adj By Race.Ethn'!$B$7:$B$10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Race.Ethn'!$C$7:$C$10</c:f>
              <c:numCache>
                <c:formatCode>###0%</c:formatCode>
                <c:ptCount val="4"/>
                <c:pt idx="0">
                  <c:v>0.48732394366197185</c:v>
                </c:pt>
                <c:pt idx="1">
                  <c:v>0.3902439024390244</c:v>
                </c:pt>
                <c:pt idx="2">
                  <c:v>0.57541899441340782</c:v>
                </c:pt>
                <c:pt idx="3">
                  <c:v>0.5535714285714286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F2-4D1A-BACE-23CDF4084488}"/>
            </c:ext>
          </c:extLst>
        </c:ser>
        <c:ser>
          <c:idx val="1"/>
          <c:order val="1"/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Race.Ethn'!$B$7:$B$10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Race.Ethn'!$D$7:$D$10</c:f>
              <c:numCache>
                <c:formatCode>###0%</c:formatCode>
                <c:ptCount val="4"/>
                <c:pt idx="0">
                  <c:v>0.42816901408450703</c:v>
                </c:pt>
                <c:pt idx="1">
                  <c:v>0.51219512195121952</c:v>
                </c:pt>
                <c:pt idx="2">
                  <c:v>0.37430167597765363</c:v>
                </c:pt>
                <c:pt idx="3">
                  <c:v>0.39285714285714285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F2-4D1A-BACE-23CDF4084488}"/>
            </c:ext>
          </c:extLst>
        </c:ser>
        <c:ser>
          <c:idx val="2"/>
          <c:order val="2"/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Race.Ethn'!$B$7:$B$10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Race.Ethn'!$E$7:$E$10</c:f>
              <c:numCache>
                <c:formatCode>###0%</c:formatCode>
                <c:ptCount val="4"/>
                <c:pt idx="0">
                  <c:v>8.4507042253521125E-2</c:v>
                </c:pt>
                <c:pt idx="1">
                  <c:v>9.7560975609756101E-2</c:v>
                </c:pt>
                <c:pt idx="2">
                  <c:v>5.027932960893855E-2</c:v>
                </c:pt>
                <c:pt idx="3">
                  <c:v>5.3571428571428568E-2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F2-4D1A-BACE-23CDF4084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371727"/>
        <c:axId val="1304372207"/>
      </c:barChart>
      <c:catAx>
        <c:axId val="130437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2207"/>
        <c:crosses val="autoZero"/>
        <c:auto val="1"/>
        <c:lblAlgn val="ctr"/>
        <c:lblOffset val="100"/>
        <c:noMultiLvlLbl val="0"/>
      </c:catAx>
      <c:valAx>
        <c:axId val="1304372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Long Island</a:t>
            </a:r>
          </a:p>
        </c:rich>
      </c:tx>
      <c:layout>
        <c:manualLayout>
          <c:xMode val="edge"/>
          <c:yMode val="edge"/>
          <c:x val="0.31969383057090234"/>
          <c:y val="1.99877555324376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 Adj By Race.Ethn'!$B$11:$B$14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Race.Ethn'!$C$11:$C$14</c:f>
              <c:numCache>
                <c:formatCode>###0%</c:formatCode>
                <c:ptCount val="4"/>
                <c:pt idx="0">
                  <c:v>0.47152619589977218</c:v>
                </c:pt>
                <c:pt idx="1">
                  <c:v>0.59012345679012346</c:v>
                </c:pt>
                <c:pt idx="2">
                  <c:v>0.60824742268041232</c:v>
                </c:pt>
                <c:pt idx="3">
                  <c:v>0.63157894736842102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F-4F9E-B830-2827E6BD6CFB}"/>
            </c:ext>
          </c:extLst>
        </c:ser>
        <c:ser>
          <c:idx val="1"/>
          <c:order val="1"/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Race.Ethn'!$B$11:$B$14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Race.Ethn'!$D$11:$D$14</c:f>
              <c:numCache>
                <c:formatCode>###0%</c:formatCode>
                <c:ptCount val="4"/>
                <c:pt idx="0">
                  <c:v>0.34851936218678814</c:v>
                </c:pt>
                <c:pt idx="1">
                  <c:v>0.23950617283950618</c:v>
                </c:pt>
                <c:pt idx="2">
                  <c:v>0.27491408934707906</c:v>
                </c:pt>
                <c:pt idx="3">
                  <c:v>0.22105263157894736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4F-4F9E-B830-2827E6BD6CFB}"/>
            </c:ext>
          </c:extLst>
        </c:ser>
        <c:ser>
          <c:idx val="2"/>
          <c:order val="2"/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Race.Ethn'!$B$11:$B$14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Race.Ethn'!$E$11:$E$14</c:f>
              <c:numCache>
                <c:formatCode>###0%</c:formatCode>
                <c:ptCount val="4"/>
                <c:pt idx="0">
                  <c:v>0.17995444191343965</c:v>
                </c:pt>
                <c:pt idx="1">
                  <c:v>0.17037037037037039</c:v>
                </c:pt>
                <c:pt idx="2">
                  <c:v>0.11683848797250858</c:v>
                </c:pt>
                <c:pt idx="3">
                  <c:v>0.14736842105263157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4F-4F9E-B830-2827E6BD6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371727"/>
        <c:axId val="1304372207"/>
      </c:barChart>
      <c:catAx>
        <c:axId val="130437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2207"/>
        <c:crosses val="autoZero"/>
        <c:auto val="1"/>
        <c:lblAlgn val="ctr"/>
        <c:lblOffset val="100"/>
        <c:noMultiLvlLbl val="0"/>
      </c:catAx>
      <c:valAx>
        <c:axId val="1304372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New York City</a:t>
            </a:r>
          </a:p>
        </c:rich>
      </c:tx>
      <c:layout>
        <c:manualLayout>
          <c:xMode val="edge"/>
          <c:yMode val="edge"/>
          <c:x val="0.3186932650338597"/>
          <c:y val="2.2486224973992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 Adj By Race.Ethn'!$B$15:$B$18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Race.Ethn'!$C$15:$C$18</c:f>
              <c:numCache>
                <c:formatCode>###0%</c:formatCode>
                <c:ptCount val="4"/>
                <c:pt idx="0">
                  <c:v>0.20249882131070249</c:v>
                </c:pt>
                <c:pt idx="1">
                  <c:v>0.25683709869203331</c:v>
                </c:pt>
                <c:pt idx="2">
                  <c:v>0.42809364548494983</c:v>
                </c:pt>
                <c:pt idx="3">
                  <c:v>0.38320209973753289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E7-49DA-B58A-D4CCDAF703F5}"/>
            </c:ext>
          </c:extLst>
        </c:ser>
        <c:ser>
          <c:idx val="1"/>
          <c:order val="1"/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Race.Ethn'!$B$15:$B$18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Race.Ethn'!$D$15:$D$18</c:f>
              <c:numCache>
                <c:formatCode>###0%</c:formatCode>
                <c:ptCount val="4"/>
                <c:pt idx="0">
                  <c:v>0.76331918906176321</c:v>
                </c:pt>
                <c:pt idx="1">
                  <c:v>0.70986920332936976</c:v>
                </c:pt>
                <c:pt idx="2">
                  <c:v>0.52508361204013376</c:v>
                </c:pt>
                <c:pt idx="3">
                  <c:v>0.59317585301837272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E7-49DA-B58A-D4CCDAF703F5}"/>
            </c:ext>
          </c:extLst>
        </c:ser>
        <c:ser>
          <c:idx val="2"/>
          <c:order val="2"/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Race.Ethn'!$B$15:$B$18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Race.Ethn'!$E$15:$E$18</c:f>
              <c:numCache>
                <c:formatCode>###0%</c:formatCode>
                <c:ptCount val="4"/>
                <c:pt idx="0">
                  <c:v>3.418198962753418E-2</c:v>
                </c:pt>
                <c:pt idx="1">
                  <c:v>3.3293697978596909E-2</c:v>
                </c:pt>
                <c:pt idx="2">
                  <c:v>4.6822742474916385E-2</c:v>
                </c:pt>
                <c:pt idx="3">
                  <c:v>2.3622047244094488E-2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E7-49DA-B58A-D4CCDAF70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371727"/>
        <c:axId val="1304372207"/>
      </c:barChart>
      <c:catAx>
        <c:axId val="130437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2207"/>
        <c:crosses val="autoZero"/>
        <c:auto val="1"/>
        <c:lblAlgn val="ctr"/>
        <c:lblOffset val="100"/>
        <c:noMultiLvlLbl val="0"/>
      </c:catAx>
      <c:valAx>
        <c:axId val="1304372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Southern Tier</a:t>
            </a:r>
          </a:p>
        </c:rich>
      </c:tx>
      <c:layout>
        <c:manualLayout>
          <c:xMode val="edge"/>
          <c:yMode val="edge"/>
          <c:x val="0.25929420252026508"/>
          <c:y val="1.74892860908829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'2023 Adj By Race.Ethn'!$C$2</c:f>
              <c:strCache>
                <c:ptCount val="1"/>
                <c:pt idx="0">
                  <c:v>Successfully Adjusted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 Adj By Race.Ethn'!$B$3:$B$6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Race.Ethn'!$C$3:$C$6</c:f>
              <c:numCache>
                <c:formatCode>###0%</c:formatCode>
                <c:ptCount val="4"/>
                <c:pt idx="0">
                  <c:v>0.16417910447761194</c:v>
                </c:pt>
                <c:pt idx="1">
                  <c:v>0.27659574468085107</c:v>
                </c:pt>
                <c:pt idx="2">
                  <c:v>0.39119804400977998</c:v>
                </c:pt>
                <c:pt idx="3" formatCode="0%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5-45CF-8C59-516C01E7C86C}"/>
            </c:ext>
          </c:extLst>
        </c:ser>
        <c:ser>
          <c:idx val="1"/>
          <c:order val="1"/>
          <c:tx>
            <c:strRef>
              <c:f>'2023 Adj By Race.Ethn'!$D$2</c:f>
              <c:strCache>
                <c:ptCount val="1"/>
                <c:pt idx="0">
                  <c:v>Referred for Petition Immediately</c:v>
                </c:pt>
              </c:strCache>
            </c:strRef>
          </c:tx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Race.Ethn'!$B$3:$B$6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Race.Ethn'!$D$3:$D$6</c:f>
              <c:numCache>
                <c:formatCode>###0%</c:formatCode>
                <c:ptCount val="4"/>
                <c:pt idx="0">
                  <c:v>0.78358208955223885</c:v>
                </c:pt>
                <c:pt idx="1">
                  <c:v>0.65957446808510634</c:v>
                </c:pt>
                <c:pt idx="2">
                  <c:v>0.50855745721271395</c:v>
                </c:pt>
                <c:pt idx="3" formatCode="0%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75-45CF-8C59-516C01E7C86C}"/>
            </c:ext>
          </c:extLst>
        </c:ser>
        <c:ser>
          <c:idx val="2"/>
          <c:order val="2"/>
          <c:tx>
            <c:strRef>
              <c:f>'2023 Adj By Race.Ethn'!$E$2</c:f>
              <c:strCache>
                <c:ptCount val="1"/>
                <c:pt idx="0">
                  <c:v>Adjustment Terminated and Referred</c:v>
                </c:pt>
              </c:strCache>
            </c:strRef>
          </c:tx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Race.Ethn'!$B$3:$B$6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Race.Ethn'!$E$3:$E$6</c:f>
              <c:numCache>
                <c:formatCode>###0%</c:formatCode>
                <c:ptCount val="4"/>
                <c:pt idx="0">
                  <c:v>5.2238805970149252E-2</c:v>
                </c:pt>
                <c:pt idx="1">
                  <c:v>6.3829787234042548E-2</c:v>
                </c:pt>
                <c:pt idx="2">
                  <c:v>0.10024449877750613</c:v>
                </c:pt>
                <c:pt idx="3" formatCode="0%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75-45CF-8C59-516C01E7C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371727"/>
        <c:axId val="1304372207"/>
      </c:barChart>
      <c:catAx>
        <c:axId val="130437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2207"/>
        <c:crosses val="autoZero"/>
        <c:auto val="1"/>
        <c:lblAlgn val="ctr"/>
        <c:lblOffset val="100"/>
        <c:noMultiLvlLbl val="0"/>
      </c:catAx>
      <c:valAx>
        <c:axId val="1304372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Erie County</a:t>
            </a:r>
          </a:p>
        </c:rich>
      </c:tx>
      <c:layout>
        <c:manualLayout>
          <c:xMode val="edge"/>
          <c:yMode val="edge"/>
          <c:x val="0.2942564456721915"/>
          <c:y val="1.49908166493282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 Adj By Race.Ethn'!$B$7:$B$10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Race.Ethn'!$C$7:$C$10</c:f>
              <c:numCache>
                <c:formatCode>###0%</c:formatCode>
                <c:ptCount val="4"/>
                <c:pt idx="0">
                  <c:v>0.48732394366197185</c:v>
                </c:pt>
                <c:pt idx="1">
                  <c:v>0.3902439024390244</c:v>
                </c:pt>
                <c:pt idx="2">
                  <c:v>0.57541899441340782</c:v>
                </c:pt>
                <c:pt idx="3">
                  <c:v>0.5535714285714286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F2-4D1A-BACE-23CDF4084488}"/>
            </c:ext>
          </c:extLst>
        </c:ser>
        <c:ser>
          <c:idx val="1"/>
          <c:order val="1"/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Race.Ethn'!$B$7:$B$10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Race.Ethn'!$D$7:$D$10</c:f>
              <c:numCache>
                <c:formatCode>###0%</c:formatCode>
                <c:ptCount val="4"/>
                <c:pt idx="0">
                  <c:v>0.42816901408450703</c:v>
                </c:pt>
                <c:pt idx="1">
                  <c:v>0.51219512195121952</c:v>
                </c:pt>
                <c:pt idx="2">
                  <c:v>0.37430167597765363</c:v>
                </c:pt>
                <c:pt idx="3">
                  <c:v>0.39285714285714285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F2-4D1A-BACE-23CDF4084488}"/>
            </c:ext>
          </c:extLst>
        </c:ser>
        <c:ser>
          <c:idx val="2"/>
          <c:order val="2"/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Race.Ethn'!$B$7:$B$10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Race.Ethn'!$E$7:$E$10</c:f>
              <c:numCache>
                <c:formatCode>###0%</c:formatCode>
                <c:ptCount val="4"/>
                <c:pt idx="0">
                  <c:v>8.4507042253521125E-2</c:v>
                </c:pt>
                <c:pt idx="1">
                  <c:v>9.7560975609756101E-2</c:v>
                </c:pt>
                <c:pt idx="2">
                  <c:v>5.027932960893855E-2</c:v>
                </c:pt>
                <c:pt idx="3">
                  <c:v>5.3571428571428568E-2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F2-4D1A-BACE-23CDF4084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371727"/>
        <c:axId val="1304372207"/>
      </c:barChart>
      <c:catAx>
        <c:axId val="130437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2207"/>
        <c:crosses val="autoZero"/>
        <c:auto val="1"/>
        <c:lblAlgn val="ctr"/>
        <c:lblOffset val="100"/>
        <c:noMultiLvlLbl val="0"/>
      </c:catAx>
      <c:valAx>
        <c:axId val="1304372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Long Island</a:t>
            </a:r>
          </a:p>
        </c:rich>
      </c:tx>
      <c:layout>
        <c:manualLayout>
          <c:xMode val="edge"/>
          <c:yMode val="edge"/>
          <c:x val="0.30818370165745851"/>
          <c:y val="9.993877766218805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 Adj By Race.Ethn'!$B$11:$B$14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Race.Ethn'!$C$11:$C$14</c:f>
              <c:numCache>
                <c:formatCode>###0%</c:formatCode>
                <c:ptCount val="4"/>
                <c:pt idx="0">
                  <c:v>0.47152619589977218</c:v>
                </c:pt>
                <c:pt idx="1">
                  <c:v>0.59012345679012346</c:v>
                </c:pt>
                <c:pt idx="2">
                  <c:v>0.60824742268041232</c:v>
                </c:pt>
                <c:pt idx="3">
                  <c:v>0.63157894736842102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F-4F9E-B830-2827E6BD6CFB}"/>
            </c:ext>
          </c:extLst>
        </c:ser>
        <c:ser>
          <c:idx val="1"/>
          <c:order val="1"/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Race.Ethn'!$B$11:$B$14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Race.Ethn'!$D$11:$D$14</c:f>
              <c:numCache>
                <c:formatCode>###0%</c:formatCode>
                <c:ptCount val="4"/>
                <c:pt idx="0">
                  <c:v>0.34851936218678814</c:v>
                </c:pt>
                <c:pt idx="1">
                  <c:v>0.23950617283950618</c:v>
                </c:pt>
                <c:pt idx="2">
                  <c:v>0.27491408934707906</c:v>
                </c:pt>
                <c:pt idx="3">
                  <c:v>0.22105263157894736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4F-4F9E-B830-2827E6BD6CFB}"/>
            </c:ext>
          </c:extLst>
        </c:ser>
        <c:ser>
          <c:idx val="2"/>
          <c:order val="2"/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Race.Ethn'!$B$11:$B$14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Race.Ethn'!$E$11:$E$14</c:f>
              <c:numCache>
                <c:formatCode>###0%</c:formatCode>
                <c:ptCount val="4"/>
                <c:pt idx="0">
                  <c:v>0.17995444191343965</c:v>
                </c:pt>
                <c:pt idx="1">
                  <c:v>0.17037037037037039</c:v>
                </c:pt>
                <c:pt idx="2">
                  <c:v>0.11683848797250858</c:v>
                </c:pt>
                <c:pt idx="3">
                  <c:v>0.14736842105263157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4F-4F9E-B830-2827E6BD6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371727"/>
        <c:axId val="1304372207"/>
      </c:barChart>
      <c:catAx>
        <c:axId val="130437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2207"/>
        <c:crosses val="autoZero"/>
        <c:auto val="1"/>
        <c:lblAlgn val="ctr"/>
        <c:lblOffset val="100"/>
        <c:noMultiLvlLbl val="0"/>
      </c:catAx>
      <c:valAx>
        <c:axId val="1304372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New York City</a:t>
            </a:r>
          </a:p>
        </c:rich>
      </c:tx>
      <c:layout>
        <c:manualLayout>
          <c:xMode val="edge"/>
          <c:yMode val="edge"/>
          <c:x val="0.3244483294905816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 Adj By Race.Ethn'!$B$15:$B$18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Race.Ethn'!$C$15:$C$18</c:f>
              <c:numCache>
                <c:formatCode>###0%</c:formatCode>
                <c:ptCount val="4"/>
                <c:pt idx="0">
                  <c:v>0.20249882131070249</c:v>
                </c:pt>
                <c:pt idx="1">
                  <c:v>0.25683709869203331</c:v>
                </c:pt>
                <c:pt idx="2">
                  <c:v>0.42809364548494983</c:v>
                </c:pt>
                <c:pt idx="3">
                  <c:v>0.38320209973753289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E7-49DA-B58A-D4CCDAF703F5}"/>
            </c:ext>
          </c:extLst>
        </c:ser>
        <c:ser>
          <c:idx val="1"/>
          <c:order val="1"/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Race.Ethn'!$B$15:$B$18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Race.Ethn'!$D$15:$D$18</c:f>
              <c:numCache>
                <c:formatCode>###0%</c:formatCode>
                <c:ptCount val="4"/>
                <c:pt idx="0">
                  <c:v>0.76331918906176321</c:v>
                </c:pt>
                <c:pt idx="1">
                  <c:v>0.70986920332936976</c:v>
                </c:pt>
                <c:pt idx="2">
                  <c:v>0.52508361204013376</c:v>
                </c:pt>
                <c:pt idx="3">
                  <c:v>0.59317585301837272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E7-49DA-B58A-D4CCDAF703F5}"/>
            </c:ext>
          </c:extLst>
        </c:ser>
        <c:ser>
          <c:idx val="2"/>
          <c:order val="2"/>
          <c:spPr>
            <a:solidFill>
              <a:srgbClr val="EEECE1"/>
            </a:solidFill>
            <a:ln>
              <a:noFill/>
            </a:ln>
            <a:effectLst/>
          </c:spPr>
          <c:invertIfNegative val="0"/>
          <c:cat>
            <c:strRef>
              <c:f>'2023 Adj By Race.Ethn'!$B$15:$B$18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'2023 Adj By Race.Ethn'!$E$15:$E$18</c:f>
              <c:numCache>
                <c:formatCode>###0%</c:formatCode>
                <c:ptCount val="4"/>
                <c:pt idx="0">
                  <c:v>3.418198962753418E-2</c:v>
                </c:pt>
                <c:pt idx="1">
                  <c:v>3.3293697978596909E-2</c:v>
                </c:pt>
                <c:pt idx="2">
                  <c:v>4.6822742474916385E-2</c:v>
                </c:pt>
                <c:pt idx="3">
                  <c:v>2.3622047244094488E-2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E7-49DA-B58A-D4CCDAF70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371727"/>
        <c:axId val="1304372207"/>
      </c:barChart>
      <c:catAx>
        <c:axId val="130437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2207"/>
        <c:crosses val="autoZero"/>
        <c:auto val="1"/>
        <c:lblAlgn val="ctr"/>
        <c:lblOffset val="100"/>
        <c:noMultiLvlLbl val="0"/>
      </c:catAx>
      <c:valAx>
        <c:axId val="1304372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4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Southern Tier</a:t>
            </a:r>
          </a:p>
        </c:rich>
      </c:tx>
      <c:layout>
        <c:manualLayout>
          <c:xMode val="edge"/>
          <c:yMode val="edge"/>
          <c:x val="0.37962912475010585"/>
          <c:y val="5.5722507524717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931658407590776"/>
          <c:y val="5.8612784027394942E-2"/>
          <c:w val="0.8928143622539757"/>
          <c:h val="0.7778587427600179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'Southern Tier'!$B$10</c:f>
              <c:strCache>
                <c:ptCount val="1"/>
                <c:pt idx="0">
                  <c:v>Felony</c:v>
                </c:pt>
              </c:strCache>
            </c:strRef>
          </c:tx>
          <c:spPr>
            <a:solidFill>
              <a:srgbClr val="435D6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C677AE86-425E-46A0-9B0A-5524F002490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2D34-4263-8794-EB0DB0CFAAC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3332E16-5749-491B-8DD6-2EC8D7979C6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2D34-4263-8794-EB0DB0CFAAC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A4BDFE9-A5E0-4982-9B29-AD67FAABBE4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2D34-4263-8794-EB0DB0CFAAC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11006D5-A7E4-4751-9D9A-D821C136E92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2D34-4263-8794-EB0DB0CFAAC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DB5E8E4-1F4C-40F4-BD87-51A7C811F1D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2D34-4263-8794-EB0DB0CFAA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'Southern Tier'!$C$2:$G$2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'Southern Tier'!$C$10:$G$10</c:f>
              <c:numCache>
                <c:formatCode>#,##0</c:formatCode>
                <c:ptCount val="5"/>
                <c:pt idx="0">
                  <c:v>172</c:v>
                </c:pt>
                <c:pt idx="1">
                  <c:v>116</c:v>
                </c:pt>
                <c:pt idx="2">
                  <c:v>94</c:v>
                </c:pt>
                <c:pt idx="3">
                  <c:v>174</c:v>
                </c:pt>
                <c:pt idx="4">
                  <c:v>144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'Southern Tier'!$J$10:$N$10</c15:f>
                <c15:dlblRangeCache>
                  <c:ptCount val="5"/>
                  <c:pt idx="0">
                    <c:v>42%</c:v>
                  </c:pt>
                  <c:pt idx="1">
                    <c:v>43%</c:v>
                  </c:pt>
                  <c:pt idx="2">
                    <c:v>40%</c:v>
                  </c:pt>
                  <c:pt idx="3">
                    <c:v>50%</c:v>
                  </c:pt>
                  <c:pt idx="4">
                    <c:v>43%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2D34-4263-8794-EB0DB0CFAAC3}"/>
            </c:ext>
          </c:extLst>
        </c:ser>
        <c:ser>
          <c:idx val="1"/>
          <c:order val="1"/>
          <c:tx>
            <c:strRef>
              <c:f>'Southern Tier'!$B$11</c:f>
              <c:strCache>
                <c:ptCount val="1"/>
                <c:pt idx="0">
                  <c:v>Misdemeanor</c:v>
                </c:pt>
              </c:strCache>
            </c:strRef>
          </c:tx>
          <c:spPr>
            <a:solidFill>
              <a:srgbClr val="8697A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754B5AF-5E97-4EEC-83FD-3CF08FB5E1D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2D34-4263-8794-EB0DB0CFAAC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B3A1F23-B955-4FF7-9359-EE127CF1E80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2D34-4263-8794-EB0DB0CFAAC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E71C463-D855-45D3-ACE9-ABA2C3E9319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2D34-4263-8794-EB0DB0CFAAC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5379A70-010A-4333-9FE6-1C414FA4216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2D34-4263-8794-EB0DB0CFAAC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155EE65A-821C-427A-8F28-4136F847029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2D34-4263-8794-EB0DB0CFAA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'Southern Tier'!$C$2:$G$2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'Southern Tier'!$C$11:$G$11</c:f>
              <c:numCache>
                <c:formatCode>#,##0</c:formatCode>
                <c:ptCount val="5"/>
                <c:pt idx="0">
                  <c:v>239</c:v>
                </c:pt>
                <c:pt idx="1">
                  <c:v>152</c:v>
                </c:pt>
                <c:pt idx="2">
                  <c:v>141</c:v>
                </c:pt>
                <c:pt idx="3">
                  <c:v>174</c:v>
                </c:pt>
                <c:pt idx="4">
                  <c:v>192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'Southern Tier'!$J$11:$N$11</c15:f>
                <c15:dlblRangeCache>
                  <c:ptCount val="5"/>
                  <c:pt idx="0">
                    <c:v>58%</c:v>
                  </c:pt>
                  <c:pt idx="1">
                    <c:v>57%</c:v>
                  </c:pt>
                  <c:pt idx="2">
                    <c:v>60%</c:v>
                  </c:pt>
                  <c:pt idx="3">
                    <c:v>50%</c:v>
                  </c:pt>
                  <c:pt idx="4">
                    <c:v>57%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2D34-4263-8794-EB0DB0CFAA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76926880"/>
        <c:axId val="476919680"/>
      </c:barChart>
      <c:catAx>
        <c:axId val="47692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19680"/>
        <c:crosses val="autoZero"/>
        <c:auto val="1"/>
        <c:lblAlgn val="ctr"/>
        <c:lblOffset val="100"/>
        <c:noMultiLvlLbl val="0"/>
      </c:catAx>
      <c:valAx>
        <c:axId val="476919680"/>
        <c:scaling>
          <c:orientation val="minMax"/>
          <c:max val="18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26880"/>
        <c:crosses val="autoZero"/>
        <c:crossBetween val="between"/>
        <c:majorUnit val="300"/>
      </c:valAx>
      <c:spPr>
        <a:noFill/>
        <a:ln w="3175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Erie County</a:t>
            </a:r>
          </a:p>
        </c:rich>
      </c:tx>
      <c:layout>
        <c:manualLayout>
          <c:xMode val="edge"/>
          <c:yMode val="edge"/>
          <c:x val="0.44822029943585762"/>
          <c:y val="3.68389069399655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704846172578944"/>
          <c:y val="4.7476094665972253E-2"/>
          <c:w val="0.84652745061311441"/>
          <c:h val="0.85285768435074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Erie!$B$10</c:f>
              <c:strCache>
                <c:ptCount val="1"/>
                <c:pt idx="0">
                  <c:v>Felony</c:v>
                </c:pt>
              </c:strCache>
            </c:strRef>
          </c:tx>
          <c:spPr>
            <a:solidFill>
              <a:srgbClr val="435D6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CE195ED4-9ABB-4C69-8D99-3119131F0D2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D4D4-4B64-BF4E-A81C4581691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343A73C-70AC-4C1D-A0E6-0D924687383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D4D4-4B64-BF4E-A81C4581691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15FA558-E92C-4E3B-B60B-E6760AC1913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D4D4-4B64-BF4E-A81C4581691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6139124-1861-4701-834B-69645E38255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D4D4-4B64-BF4E-A81C4581691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C0F2D72-B240-4AD4-97AB-F3BE11141FB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D4D4-4B64-BF4E-A81C458169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Erie!$C$2:$G$2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Erie!$C$10:$G$10</c:f>
              <c:numCache>
                <c:formatCode>#,##0</c:formatCode>
                <c:ptCount val="5"/>
                <c:pt idx="0">
                  <c:v>246</c:v>
                </c:pt>
                <c:pt idx="1">
                  <c:v>237</c:v>
                </c:pt>
                <c:pt idx="2">
                  <c:v>265</c:v>
                </c:pt>
                <c:pt idx="3">
                  <c:v>277</c:v>
                </c:pt>
                <c:pt idx="4">
                  <c:v>269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Erie!$J$10:$N$10</c15:f>
                <c15:dlblRangeCache>
                  <c:ptCount val="5"/>
                  <c:pt idx="0">
                    <c:v>48%</c:v>
                  </c:pt>
                  <c:pt idx="1">
                    <c:v>55%</c:v>
                  </c:pt>
                  <c:pt idx="2">
                    <c:v>63%</c:v>
                  </c:pt>
                  <c:pt idx="3">
                    <c:v>60%</c:v>
                  </c:pt>
                  <c:pt idx="4">
                    <c:v>54%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D4D4-4B64-BF4E-A81C4581691C}"/>
            </c:ext>
          </c:extLst>
        </c:ser>
        <c:ser>
          <c:idx val="1"/>
          <c:order val="1"/>
          <c:tx>
            <c:strRef>
              <c:f>Erie!$B$11</c:f>
              <c:strCache>
                <c:ptCount val="1"/>
                <c:pt idx="0">
                  <c:v>Misdemeanor</c:v>
                </c:pt>
              </c:strCache>
            </c:strRef>
          </c:tx>
          <c:spPr>
            <a:solidFill>
              <a:srgbClr val="8697A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BC9B0E9-7047-4890-BAAC-3D1D00BD4C6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D4D4-4B64-BF4E-A81C4581691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A179013-BF06-47B3-8721-FDA1D64E9B0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D4D4-4B64-BF4E-A81C4581691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BEDC1FA-9845-419D-A3CF-D4EA6CF1E5A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D4D4-4B64-BF4E-A81C4581691C}"/>
                </c:ext>
              </c:extLst>
            </c:dLbl>
            <c:dLbl>
              <c:idx val="3"/>
              <c:layout>
                <c:manualLayout>
                  <c:x val="-1.7137960582690661E-3"/>
                  <c:y val="-2.9271859048854653E-3"/>
                </c:manualLayout>
              </c:layout>
              <c:tx>
                <c:rich>
                  <a:bodyPr/>
                  <a:lstStyle/>
                  <a:p>
                    <a:fld id="{4DA17BDA-A0F5-4733-BD51-CF42C1C1FB4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D4D4-4B64-BF4E-A81C4581691C}"/>
                </c:ext>
              </c:extLst>
            </c:dLbl>
            <c:dLbl>
              <c:idx val="4"/>
              <c:layout>
                <c:manualLayout>
                  <c:x val="-3.4275921165382575E-3"/>
                  <c:y val="-2.9271859048853582E-3"/>
                </c:manualLayout>
              </c:layout>
              <c:tx>
                <c:rich>
                  <a:bodyPr/>
                  <a:lstStyle/>
                  <a:p>
                    <a:fld id="{25DCBF4B-5639-4D7D-A713-630F41BE0A9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D4D4-4B64-BF4E-A81C458169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Erie!$C$2:$G$2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Erie!$C$11:$G$11</c:f>
              <c:numCache>
                <c:formatCode>#,##0</c:formatCode>
                <c:ptCount val="5"/>
                <c:pt idx="0">
                  <c:v>264</c:v>
                </c:pt>
                <c:pt idx="1">
                  <c:v>197</c:v>
                </c:pt>
                <c:pt idx="2">
                  <c:v>157</c:v>
                </c:pt>
                <c:pt idx="3">
                  <c:v>186</c:v>
                </c:pt>
                <c:pt idx="4">
                  <c:v>226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Erie!$J$11:$N$11</c15:f>
                <c15:dlblRangeCache>
                  <c:ptCount val="5"/>
                  <c:pt idx="0">
                    <c:v>52%</c:v>
                  </c:pt>
                  <c:pt idx="1">
                    <c:v>45%</c:v>
                  </c:pt>
                  <c:pt idx="2">
                    <c:v>37%</c:v>
                  </c:pt>
                  <c:pt idx="3">
                    <c:v>40%</c:v>
                  </c:pt>
                  <c:pt idx="4">
                    <c:v>46%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D4D4-4B64-BF4E-A81C45816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76926880"/>
        <c:axId val="476919680"/>
      </c:barChart>
      <c:catAx>
        <c:axId val="47692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19680"/>
        <c:crosses val="autoZero"/>
        <c:auto val="1"/>
        <c:lblAlgn val="ctr"/>
        <c:lblOffset val="100"/>
        <c:noMultiLvlLbl val="0"/>
      </c:catAx>
      <c:valAx>
        <c:axId val="476919680"/>
        <c:scaling>
          <c:orientation val="minMax"/>
          <c:max val="1800"/>
        </c:scaling>
        <c:delete val="0"/>
        <c:axPos val="l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26880"/>
        <c:crosses val="autoZero"/>
        <c:crossBetween val="between"/>
        <c:majorUnit val="3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NYC </a:t>
            </a:r>
          </a:p>
        </c:rich>
      </c:tx>
      <c:layout>
        <c:manualLayout>
          <c:xMode val="edge"/>
          <c:yMode val="edge"/>
          <c:x val="0.46192906548229357"/>
          <c:y val="2.68228396919945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0311721960204849E-2"/>
          <c:y val="0.10613999139822222"/>
          <c:w val="0.90083652139883541"/>
          <c:h val="0.737462540087465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NYC!$B$10</c:f>
              <c:strCache>
                <c:ptCount val="1"/>
                <c:pt idx="0">
                  <c:v>Felony</c:v>
                </c:pt>
              </c:strCache>
            </c:strRef>
          </c:tx>
          <c:spPr>
            <a:solidFill>
              <a:srgbClr val="435D6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CE29A22-1CB7-4F1A-829B-758F38F2C6D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2456-40B7-AAE1-18FF8378638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B016562-450C-4596-B827-C11ECE11220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2456-40B7-AAE1-18FF8378638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56AE63C-2A42-41B5-B1C3-34555BB8C4C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2456-40B7-AAE1-18FF8378638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EF05549-8B6E-42B0-9E3B-E462D4C7C9D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2456-40B7-AAE1-18FF8378638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3E9A0507-68A1-4290-A678-D4F158C958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2456-40B7-AAE1-18FF837863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NYC!$C$2:$G$2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NYC!$C$10:$G$10</c:f>
              <c:numCache>
                <c:formatCode>#,##0</c:formatCode>
                <c:ptCount val="5"/>
                <c:pt idx="0">
                  <c:v>922</c:v>
                </c:pt>
                <c:pt idx="1">
                  <c:v>658</c:v>
                </c:pt>
                <c:pt idx="2">
                  <c:v>915</c:v>
                </c:pt>
                <c:pt idx="3">
                  <c:v>878</c:v>
                </c:pt>
                <c:pt idx="4">
                  <c:v>1460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NYC!$J$10:$N$10</c15:f>
                <c15:dlblRangeCache>
                  <c:ptCount val="5"/>
                  <c:pt idx="0">
                    <c:v>65%</c:v>
                  </c:pt>
                  <c:pt idx="1">
                    <c:v>76%</c:v>
                  </c:pt>
                  <c:pt idx="2">
                    <c:v>83%</c:v>
                  </c:pt>
                  <c:pt idx="3">
                    <c:v>81%</c:v>
                  </c:pt>
                  <c:pt idx="4">
                    <c:v>82%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2456-40B7-AAE1-18FF83786384}"/>
            </c:ext>
          </c:extLst>
        </c:ser>
        <c:ser>
          <c:idx val="1"/>
          <c:order val="1"/>
          <c:tx>
            <c:strRef>
              <c:f>NYC!$B$11</c:f>
              <c:strCache>
                <c:ptCount val="1"/>
                <c:pt idx="0">
                  <c:v>Misdemeanor</c:v>
                </c:pt>
              </c:strCache>
            </c:strRef>
          </c:tx>
          <c:spPr>
            <a:solidFill>
              <a:srgbClr val="8697A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7BD574E-F625-4CF5-9754-B8ECCB7324C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2456-40B7-AAE1-18FF8378638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E2BB0EA-E8CA-4030-800E-F0E83B4EA61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2456-40B7-AAE1-18FF8378638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8948441-3FDA-4C41-A4F6-9F85184F723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2456-40B7-AAE1-18FF8378638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582B928-A093-4CA7-A57C-DD33E100563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2456-40B7-AAE1-18FF8378638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5C139A4-04AD-4012-A0E3-268A448D6A8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2456-40B7-AAE1-18FF837863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NYC!$C$2:$G$2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NYC!$C$11:$G$11</c:f>
              <c:numCache>
                <c:formatCode>#,##0</c:formatCode>
                <c:ptCount val="5"/>
                <c:pt idx="0">
                  <c:v>502</c:v>
                </c:pt>
                <c:pt idx="1">
                  <c:v>206</c:v>
                </c:pt>
                <c:pt idx="2">
                  <c:v>186</c:v>
                </c:pt>
                <c:pt idx="3">
                  <c:v>205</c:v>
                </c:pt>
                <c:pt idx="4">
                  <c:v>326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NYC!$J$11:$N$11</c15:f>
                <c15:dlblRangeCache>
                  <c:ptCount val="5"/>
                  <c:pt idx="0">
                    <c:v>35%</c:v>
                  </c:pt>
                  <c:pt idx="1">
                    <c:v>24%</c:v>
                  </c:pt>
                  <c:pt idx="2">
                    <c:v>17%</c:v>
                  </c:pt>
                  <c:pt idx="3">
                    <c:v>19%</c:v>
                  </c:pt>
                  <c:pt idx="4">
                    <c:v>18%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2456-40B7-AAE1-18FF837863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76926880"/>
        <c:axId val="476919680"/>
      </c:barChart>
      <c:catAx>
        <c:axId val="47692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19680"/>
        <c:crosses val="autoZero"/>
        <c:auto val="1"/>
        <c:lblAlgn val="ctr"/>
        <c:lblOffset val="100"/>
        <c:noMultiLvlLbl val="0"/>
      </c:catAx>
      <c:valAx>
        <c:axId val="476919680"/>
        <c:scaling>
          <c:orientation val="minMax"/>
          <c:max val="18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26880"/>
        <c:crosses val="autoZero"/>
        <c:crossBetween val="between"/>
        <c:majorUnit val="3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Long</a:t>
            </a:r>
            <a:r>
              <a:rPr lang="en-US" baseline="0"/>
              <a:t> Island</a:t>
            </a:r>
            <a:endParaRPr lang="en-US"/>
          </a:p>
        </c:rich>
      </c:tx>
      <c:layout>
        <c:manualLayout>
          <c:xMode val="edge"/>
          <c:yMode val="edge"/>
          <c:x val="0.41399480789258908"/>
          <c:y val="9.0521638523040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6656159395055921E-2"/>
          <c:y val="0.14630586737427281"/>
          <c:w val="0.97092055338721173"/>
          <c:h val="0.6529629956446926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'Long Island'!$B$10</c:f>
              <c:strCache>
                <c:ptCount val="1"/>
                <c:pt idx="0">
                  <c:v>Felony</c:v>
                </c:pt>
              </c:strCache>
            </c:strRef>
          </c:tx>
          <c:spPr>
            <a:solidFill>
              <a:srgbClr val="435D6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B64F7BE-FCF0-4A84-95D8-9D8ED3C1127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39DD-47EE-961D-51AAEB47106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A6530FF-E664-4334-A523-A224F21D988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39DD-47EE-961D-51AAEB47106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79B0F34-5FF8-4317-9E9F-5090CA60035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39DD-47EE-961D-51AAEB47106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A12B3AD-5DA9-4D70-AAE1-6CA0BE1E69D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39DD-47EE-961D-51AAEB47106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46C4E3AE-4DBD-4DD4-BAE5-96C81F329C0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39DD-47EE-961D-51AAEB4710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'Long Island'!$C$2:$G$2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'Long Island'!$C$10:$G$10</c:f>
              <c:numCache>
                <c:formatCode>#,##0</c:formatCode>
                <c:ptCount val="5"/>
                <c:pt idx="0">
                  <c:v>286</c:v>
                </c:pt>
                <c:pt idx="1">
                  <c:v>313</c:v>
                </c:pt>
                <c:pt idx="2">
                  <c:v>264</c:v>
                </c:pt>
                <c:pt idx="3">
                  <c:v>244</c:v>
                </c:pt>
                <c:pt idx="4">
                  <c:v>310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'Long Island'!$J$10:$N$10</c15:f>
                <c15:dlblRangeCache>
                  <c:ptCount val="5"/>
                  <c:pt idx="0">
                    <c:v>54%</c:v>
                  </c:pt>
                  <c:pt idx="1">
                    <c:v>65%</c:v>
                  </c:pt>
                  <c:pt idx="2">
                    <c:v>66%</c:v>
                  </c:pt>
                  <c:pt idx="3">
                    <c:v>57%</c:v>
                  </c:pt>
                  <c:pt idx="4">
                    <c:v>53%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39DD-47EE-961D-51AAEB471066}"/>
            </c:ext>
          </c:extLst>
        </c:ser>
        <c:ser>
          <c:idx val="1"/>
          <c:order val="1"/>
          <c:tx>
            <c:strRef>
              <c:f>'Long Island'!$B$11</c:f>
              <c:strCache>
                <c:ptCount val="1"/>
                <c:pt idx="0">
                  <c:v>Misdemeanor</c:v>
                </c:pt>
              </c:strCache>
            </c:strRef>
          </c:tx>
          <c:spPr>
            <a:solidFill>
              <a:srgbClr val="8697A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4.0023446806633179E-3"/>
                </c:manualLayout>
              </c:layout>
              <c:tx>
                <c:rich>
                  <a:bodyPr/>
                  <a:lstStyle/>
                  <a:p>
                    <a:fld id="{A0F9A65B-2F3D-4C16-B13B-7DCD777DC68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39DD-47EE-961D-51AAEB47106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D46B31A-045E-485F-A9E3-AB5F31BC0A0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39DD-47EE-961D-51AAEB47106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0DD7F0D-5D0F-473A-B0D6-1E5FCD3FD36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39DD-47EE-961D-51AAEB47106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B9EAC8D-EB66-4C04-ADC4-B9FDA24F1FE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39DD-47EE-961D-51AAEB47106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3CD6793-7BDE-4810-AAD3-E81A2FAED1D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39DD-47EE-961D-51AAEB4710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'Long Island'!$C$2:$G$2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'Long Island'!$C$11:$G$11</c:f>
              <c:numCache>
                <c:formatCode>#,##0</c:formatCode>
                <c:ptCount val="5"/>
                <c:pt idx="0">
                  <c:v>246</c:v>
                </c:pt>
                <c:pt idx="1">
                  <c:v>171</c:v>
                </c:pt>
                <c:pt idx="2">
                  <c:v>134</c:v>
                </c:pt>
                <c:pt idx="3">
                  <c:v>181</c:v>
                </c:pt>
                <c:pt idx="4">
                  <c:v>274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'Long Island'!$J$11:$N$11</c15:f>
                <c15:dlblRangeCache>
                  <c:ptCount val="5"/>
                  <c:pt idx="0">
                    <c:v>46%</c:v>
                  </c:pt>
                  <c:pt idx="1">
                    <c:v>35%</c:v>
                  </c:pt>
                  <c:pt idx="2">
                    <c:v>34%</c:v>
                  </c:pt>
                  <c:pt idx="3">
                    <c:v>43%</c:v>
                  </c:pt>
                  <c:pt idx="4">
                    <c:v>47%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39DD-47EE-961D-51AAEB471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76926880"/>
        <c:axId val="476919680"/>
      </c:barChart>
      <c:catAx>
        <c:axId val="47692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19680"/>
        <c:crosses val="autoZero"/>
        <c:auto val="1"/>
        <c:lblAlgn val="ctr"/>
        <c:lblOffset val="100"/>
        <c:noMultiLvlLbl val="0"/>
      </c:catAx>
      <c:valAx>
        <c:axId val="476919680"/>
        <c:scaling>
          <c:orientation val="minMax"/>
          <c:max val="1800"/>
        </c:scaling>
        <c:delete val="0"/>
        <c:axPos val="l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26880"/>
        <c:crosses val="autoZero"/>
        <c:crossBetween val="between"/>
        <c:majorUnit val="3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Family Court Petition Outcomes: 2023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238327938339531E-2"/>
          <c:y val="0.14186015748031497"/>
          <c:w val="0.87778659604129328"/>
          <c:h val="0.6974693963254593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Sheet2!$M$4</c:f>
              <c:strCache>
                <c:ptCount val="1"/>
                <c:pt idx="0">
                  <c:v>Placement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Sheet2!$N$2:$Q$2</c:f>
              <c:strCache>
                <c:ptCount val="4"/>
                <c:pt idx="0">
                  <c:v>New York City</c:v>
                </c:pt>
                <c:pt idx="1">
                  <c:v>Long Island</c:v>
                </c:pt>
                <c:pt idx="2">
                  <c:v>Erie County</c:v>
                </c:pt>
                <c:pt idx="3">
                  <c:v>Southern Tier</c:v>
                </c:pt>
              </c:strCache>
            </c:strRef>
          </c:cat>
          <c:val>
            <c:numRef>
              <c:f>Sheet2!$N$4:$Q$4</c:f>
              <c:numCache>
                <c:formatCode>###0%</c:formatCode>
                <c:ptCount val="4"/>
                <c:pt idx="0">
                  <c:v>9.7174362508614748E-2</c:v>
                </c:pt>
                <c:pt idx="1">
                  <c:v>0.1437007874015748</c:v>
                </c:pt>
                <c:pt idx="2">
                  <c:v>5.8823529411764698E-2</c:v>
                </c:pt>
                <c:pt idx="3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BF-4E34-A13D-2E6A0581E50D}"/>
            </c:ext>
          </c:extLst>
        </c:ser>
        <c:ser>
          <c:idx val="1"/>
          <c:order val="1"/>
          <c:tx>
            <c:strRef>
              <c:f>Sheet2!$M$5</c:f>
              <c:strCache>
                <c:ptCount val="1"/>
                <c:pt idx="0">
                  <c:v>Probation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Sheet2!$N$2:$Q$2</c:f>
              <c:strCache>
                <c:ptCount val="4"/>
                <c:pt idx="0">
                  <c:v>New York City</c:v>
                </c:pt>
                <c:pt idx="1">
                  <c:v>Long Island</c:v>
                </c:pt>
                <c:pt idx="2">
                  <c:v>Erie County</c:v>
                </c:pt>
                <c:pt idx="3">
                  <c:v>Southern Tier</c:v>
                </c:pt>
              </c:strCache>
            </c:strRef>
          </c:cat>
          <c:val>
            <c:numRef>
              <c:f>Sheet2!$N$5:$Q$5</c:f>
              <c:numCache>
                <c:formatCode>###0%</c:formatCode>
                <c:ptCount val="4"/>
                <c:pt idx="0">
                  <c:v>0.29565816678152995</c:v>
                </c:pt>
                <c:pt idx="1">
                  <c:v>0.3346456692913386</c:v>
                </c:pt>
                <c:pt idx="2">
                  <c:v>0.35729847494553385</c:v>
                </c:pt>
                <c:pt idx="3">
                  <c:v>0.23939393939393938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BF-4E34-A13D-2E6A0581E50D}"/>
            </c:ext>
          </c:extLst>
        </c:ser>
        <c:ser>
          <c:idx val="2"/>
          <c:order val="2"/>
          <c:tx>
            <c:strRef>
              <c:f>Sheet2!$M$6</c:f>
              <c:strCache>
                <c:ptCount val="1"/>
                <c:pt idx="0">
                  <c:v>Conditional Discharge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Sheet2!$N$2:$Q$2</c:f>
              <c:strCache>
                <c:ptCount val="4"/>
                <c:pt idx="0">
                  <c:v>New York City</c:v>
                </c:pt>
                <c:pt idx="1">
                  <c:v>Long Island</c:v>
                </c:pt>
                <c:pt idx="2">
                  <c:v>Erie County</c:v>
                </c:pt>
                <c:pt idx="3">
                  <c:v>Southern Tier</c:v>
                </c:pt>
              </c:strCache>
            </c:strRef>
          </c:cat>
          <c:val>
            <c:numRef>
              <c:f>Sheet2!$N$6:$Q$6</c:f>
              <c:numCache>
                <c:formatCode>###0%</c:formatCode>
                <c:ptCount val="4"/>
                <c:pt idx="0">
                  <c:v>6.4782908339076503E-2</c:v>
                </c:pt>
                <c:pt idx="1">
                  <c:v>3.3464566929133861E-2</c:v>
                </c:pt>
                <c:pt idx="2">
                  <c:v>1.5250544662309368E-2</c:v>
                </c:pt>
                <c:pt idx="3">
                  <c:v>9.696969696969697E-2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BF-4E34-A13D-2E6A0581E50D}"/>
            </c:ext>
          </c:extLst>
        </c:ser>
        <c:ser>
          <c:idx val="3"/>
          <c:order val="3"/>
          <c:tx>
            <c:strRef>
              <c:f>Sheet2!$M$7</c:f>
              <c:strCache>
                <c:ptCount val="1"/>
                <c:pt idx="0">
                  <c:v>ACD Ordered</c:v>
                </c:pt>
              </c:strCache>
            </c:strRef>
          </c:tx>
          <c:spPr>
            <a:solidFill>
              <a:srgbClr val="FFFFFF">
                <a:lumMod val="65000"/>
              </a:srgbClr>
            </a:solidFill>
            <a:ln>
              <a:noFill/>
            </a:ln>
            <a:effectLst/>
          </c:spPr>
          <c:invertIfNegative val="0"/>
          <c:cat>
            <c:strRef>
              <c:f>Sheet2!$N$2:$Q$2</c:f>
              <c:strCache>
                <c:ptCount val="4"/>
                <c:pt idx="0">
                  <c:v>New York City</c:v>
                </c:pt>
                <c:pt idx="1">
                  <c:v>Long Island</c:v>
                </c:pt>
                <c:pt idx="2">
                  <c:v>Erie County</c:v>
                </c:pt>
                <c:pt idx="3">
                  <c:v>Southern Tier</c:v>
                </c:pt>
              </c:strCache>
            </c:strRef>
          </c:cat>
          <c:val>
            <c:numRef>
              <c:f>Sheet2!$N$7:$Q$7</c:f>
              <c:numCache>
                <c:formatCode>###0%</c:formatCode>
                <c:ptCount val="4"/>
                <c:pt idx="0">
                  <c:v>0.19228118538938663</c:v>
                </c:pt>
                <c:pt idx="1">
                  <c:v>0.17519685039370078</c:v>
                </c:pt>
                <c:pt idx="2">
                  <c:v>0.42701525054466233</c:v>
                </c:pt>
                <c:pt idx="3">
                  <c:v>0.23030303030303031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BF-4E34-A13D-2E6A0581E50D}"/>
            </c:ext>
          </c:extLst>
        </c:ser>
        <c:ser>
          <c:idx val="4"/>
          <c:order val="4"/>
          <c:tx>
            <c:strRef>
              <c:f>Sheet2!$M$8</c:f>
              <c:strCache>
                <c:ptCount val="1"/>
                <c:pt idx="0">
                  <c:v>Other Favorable</c:v>
                </c:pt>
              </c:strCache>
            </c:strRef>
          </c:tx>
          <c:spPr>
            <a:solidFill>
              <a:srgbClr val="FFFFFF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Sheet2!$N$2:$Q$2</c:f>
              <c:strCache>
                <c:ptCount val="4"/>
                <c:pt idx="0">
                  <c:v>New York City</c:v>
                </c:pt>
                <c:pt idx="1">
                  <c:v>Long Island</c:v>
                </c:pt>
                <c:pt idx="2">
                  <c:v>Erie County</c:v>
                </c:pt>
                <c:pt idx="3">
                  <c:v>Southern Tier</c:v>
                </c:pt>
              </c:strCache>
            </c:strRef>
          </c:cat>
          <c:val>
            <c:numRef>
              <c:f>Sheet2!$N$8:$Q$8</c:f>
              <c:numCache>
                <c:formatCode>###0%</c:formatCode>
                <c:ptCount val="4"/>
                <c:pt idx="0">
                  <c:v>0.35010337698139216</c:v>
                </c:pt>
                <c:pt idx="1">
                  <c:v>0.31299212598425197</c:v>
                </c:pt>
                <c:pt idx="2">
                  <c:v>0.14161220043572983</c:v>
                </c:pt>
                <c:pt idx="3">
                  <c:v>0.34242424242424241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BF-4E34-A13D-2E6A0581E5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0026384"/>
        <c:axId val="380040304"/>
      </c:barChart>
      <c:catAx>
        <c:axId val="38002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80040304"/>
        <c:crosses val="autoZero"/>
        <c:auto val="1"/>
        <c:lblAlgn val="ctr"/>
        <c:lblOffset val="100"/>
        <c:noMultiLvlLbl val="0"/>
      </c:catAx>
      <c:valAx>
        <c:axId val="38004030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8002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5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NYC!$B$42</c:f>
              <c:strCache>
                <c:ptCount val="1"/>
                <c:pt idx="0">
                  <c:v>Juvenile Delinquency Finding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49-40A6-884B-ED09E48D8BE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49-40A6-884B-ED09E48D8BE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449-40A6-884B-ED09E48D8BE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449-40A6-884B-ED09E48D8BE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449-40A6-884B-ED09E48D8BEB}"/>
              </c:ext>
            </c:extLst>
          </c:dPt>
          <c:dPt>
            <c:idx val="5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449-40A6-884B-ED09E48D8BEB}"/>
              </c:ext>
            </c:extLst>
          </c:dPt>
          <c:dPt>
            <c:idx val="6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449-40A6-884B-ED09E48D8BEB}"/>
              </c:ext>
            </c:extLst>
          </c:dPt>
          <c:dPt>
            <c:idx val="7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449-40A6-884B-ED09E48D8BEB}"/>
              </c:ext>
            </c:extLst>
          </c:dPt>
          <c:dPt>
            <c:idx val="8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449-40A6-884B-ED09E48D8BEB}"/>
              </c:ext>
            </c:extLst>
          </c:dPt>
          <c:dPt>
            <c:idx val="9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3449-40A6-884B-ED09E48D8BEB}"/>
              </c:ext>
            </c:extLst>
          </c:dPt>
          <c:dPt>
            <c:idx val="10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3449-40A6-884B-ED09E48D8BEB}"/>
              </c:ext>
            </c:extLst>
          </c:dPt>
          <c:dPt>
            <c:idx val="11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3449-40A6-884B-ED09E48D8BEB}"/>
              </c:ext>
            </c:extLst>
          </c:dPt>
          <c:dPt>
            <c:idx val="12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3449-40A6-884B-ED09E48D8BEB}"/>
              </c:ext>
            </c:extLst>
          </c:dPt>
          <c:dPt>
            <c:idx val="13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3449-40A6-884B-ED09E48D8BEB}"/>
              </c:ext>
            </c:extLst>
          </c:dPt>
          <c:dPt>
            <c:idx val="14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3449-40A6-884B-ED09E48D8BEB}"/>
              </c:ext>
            </c:extLst>
          </c:dPt>
          <c:dLbls>
            <c:dLbl>
              <c:idx val="1"/>
              <c:layout>
                <c:manualLayout>
                  <c:x val="1.3459418528390962E-2"/>
                  <c:y val="-3.07311621001044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49-40A6-884B-ED09E48D8BEB}"/>
                </c:ext>
              </c:extLst>
            </c:dLbl>
            <c:dLbl>
              <c:idx val="2"/>
              <c:layout>
                <c:manualLayout>
                  <c:x val="1.3459418528390983E-2"/>
                  <c:y val="3.6877394520125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449-40A6-884B-ED09E48D8BEB}"/>
                </c:ext>
              </c:extLst>
            </c:dLbl>
            <c:dLbl>
              <c:idx val="4"/>
              <c:layout>
                <c:manualLayout>
                  <c:x val="1.7945891371187978E-2"/>
                  <c:y val="1.2292464840041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449-40A6-884B-ED09E48D8BEB}"/>
                </c:ext>
              </c:extLst>
            </c:dLbl>
            <c:dLbl>
              <c:idx val="9"/>
              <c:layout>
                <c:manualLayout>
                  <c:x val="8.9729456855939891E-3"/>
                  <c:y val="2.4584929680083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449-40A6-884B-ED09E48D8BEB}"/>
                </c:ext>
              </c:extLst>
            </c:dLbl>
            <c:dLbl>
              <c:idx val="10"/>
              <c:layout>
                <c:manualLayout>
                  <c:x val="-2.2432364213985792E-3"/>
                  <c:y val="3.0731162100104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449-40A6-884B-ED09E48D8B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NYC!$C$40:$Q$41</c:f>
              <c:multiLvlStrCache>
                <c:ptCount val="15"/>
                <c:lvl>
                  <c:pt idx="0">
                    <c:v>2019</c:v>
                  </c:pt>
                  <c:pt idx="1">
                    <c:v>2020</c:v>
                  </c:pt>
                  <c:pt idx="2">
                    <c:v>2021</c:v>
                  </c:pt>
                  <c:pt idx="3">
                    <c:v>2022</c:v>
                  </c:pt>
                  <c:pt idx="4">
                    <c:v>2023</c:v>
                  </c:pt>
                  <c:pt idx="5">
                    <c:v>2019</c:v>
                  </c:pt>
                  <c:pt idx="6">
                    <c:v>2020</c:v>
                  </c:pt>
                  <c:pt idx="7">
                    <c:v>2021</c:v>
                  </c:pt>
                  <c:pt idx="8">
                    <c:v>2022</c:v>
                  </c:pt>
                  <c:pt idx="9">
                    <c:v>2023</c:v>
                  </c:pt>
                  <c:pt idx="10">
                    <c:v>2019</c:v>
                  </c:pt>
                  <c:pt idx="11">
                    <c:v>2020</c:v>
                  </c:pt>
                  <c:pt idx="12">
                    <c:v>2021</c:v>
                  </c:pt>
                  <c:pt idx="13">
                    <c:v>2022</c:v>
                  </c:pt>
                  <c:pt idx="14">
                    <c:v>2023</c:v>
                  </c:pt>
                </c:lvl>
                <c:lvl>
                  <c:pt idx="0">
                    <c:v>Black
n = 3,582</c:v>
                  </c:pt>
                  <c:pt idx="5">
                    <c:v>Hispanic
n = 1,721</c:v>
                  </c:pt>
                  <c:pt idx="10">
                    <c:v>White
n=178</c:v>
                  </c:pt>
                </c:lvl>
              </c:multiLvlStrCache>
            </c:multiLvlStrRef>
          </c:cat>
          <c:val>
            <c:numRef>
              <c:f>NYC!$C$42:$Q$42</c:f>
              <c:numCache>
                <c:formatCode>###0%</c:formatCode>
                <c:ptCount val="15"/>
                <c:pt idx="0">
                  <c:v>0.4475703324808184</c:v>
                </c:pt>
                <c:pt idx="1">
                  <c:v>0.41621621621621618</c:v>
                </c:pt>
                <c:pt idx="2">
                  <c:v>0.39625585023400933</c:v>
                </c:pt>
                <c:pt idx="3">
                  <c:v>0.5061224489795918</c:v>
                </c:pt>
                <c:pt idx="4">
                  <c:v>0.47871116225546606</c:v>
                </c:pt>
                <c:pt idx="5">
                  <c:v>0.36931818181818182</c:v>
                </c:pt>
                <c:pt idx="6">
                  <c:v>0.45041322314049587</c:v>
                </c:pt>
                <c:pt idx="7">
                  <c:v>0.38036809815950923</c:v>
                </c:pt>
                <c:pt idx="8">
                  <c:v>0.47413793103448276</c:v>
                </c:pt>
                <c:pt idx="9">
                  <c:v>0.45033112582781454</c:v>
                </c:pt>
                <c:pt idx="10">
                  <c:v>0.4</c:v>
                </c:pt>
                <c:pt idx="11">
                  <c:v>0.48</c:v>
                </c:pt>
                <c:pt idx="12">
                  <c:v>0.19047619047619047</c:v>
                </c:pt>
                <c:pt idx="13">
                  <c:v>0.5061224489795918</c:v>
                </c:pt>
                <c:pt idx="14">
                  <c:v>0.36538461538461542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3449-40A6-884B-ED09E48D8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6913920"/>
        <c:axId val="476926400"/>
      </c:barChart>
      <c:catAx>
        <c:axId val="47691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3480000" spcFirstLastPara="1" vertOverflow="ellipsis" wrap="square" anchor="ctr" anchorCtr="1"/>
          <a:lstStyle/>
          <a:p>
            <a:pPr>
              <a:defRPr sz="15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26400"/>
        <c:crosses val="autoZero"/>
        <c:auto val="1"/>
        <c:lblAlgn val="ctr"/>
        <c:lblOffset val="100"/>
        <c:noMultiLvlLbl val="0"/>
      </c:catAx>
      <c:valAx>
        <c:axId val="476926400"/>
        <c:scaling>
          <c:orientation val="minMax"/>
          <c:max val="0.8"/>
        </c:scaling>
        <c:delete val="0"/>
        <c:axPos val="l"/>
        <c:numFmt formatCode="###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1392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5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'Long Island'!$B$42</c:f>
              <c:strCache>
                <c:ptCount val="1"/>
                <c:pt idx="0">
                  <c:v>Juvenile Delinquency Finding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F56-4DE0-A5DE-54B7D9A1A41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F56-4DE0-A5DE-54B7D9A1A41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F56-4DE0-A5DE-54B7D9A1A41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F56-4DE0-A5DE-54B7D9A1A41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F56-4DE0-A5DE-54B7D9A1A415}"/>
              </c:ext>
            </c:extLst>
          </c:dPt>
          <c:dPt>
            <c:idx val="5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F56-4DE0-A5DE-54B7D9A1A415}"/>
              </c:ext>
            </c:extLst>
          </c:dPt>
          <c:dPt>
            <c:idx val="6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F56-4DE0-A5DE-54B7D9A1A415}"/>
              </c:ext>
            </c:extLst>
          </c:dPt>
          <c:dPt>
            <c:idx val="7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F56-4DE0-A5DE-54B7D9A1A415}"/>
              </c:ext>
            </c:extLst>
          </c:dPt>
          <c:dPt>
            <c:idx val="8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F56-4DE0-A5DE-54B7D9A1A415}"/>
              </c:ext>
            </c:extLst>
          </c:dPt>
          <c:dPt>
            <c:idx val="9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3F56-4DE0-A5DE-54B7D9A1A415}"/>
              </c:ext>
            </c:extLst>
          </c:dPt>
          <c:dPt>
            <c:idx val="10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3F56-4DE0-A5DE-54B7D9A1A415}"/>
              </c:ext>
            </c:extLst>
          </c:dPt>
          <c:dPt>
            <c:idx val="11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3F56-4DE0-A5DE-54B7D9A1A415}"/>
              </c:ext>
            </c:extLst>
          </c:dPt>
          <c:dPt>
            <c:idx val="12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3F56-4DE0-A5DE-54B7D9A1A415}"/>
              </c:ext>
            </c:extLst>
          </c:dPt>
          <c:dPt>
            <c:idx val="13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3F56-4DE0-A5DE-54B7D9A1A415}"/>
              </c:ext>
            </c:extLst>
          </c:dPt>
          <c:dPt>
            <c:idx val="14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3F56-4DE0-A5DE-54B7D9A1A415}"/>
              </c:ext>
            </c:extLst>
          </c:dPt>
          <c:dLbls>
            <c:dLbl>
              <c:idx val="4"/>
              <c:layout>
                <c:manualLayout>
                  <c:x val="1.1646807179128629E-2"/>
                  <c:y val="1.536558105005235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56-4DE0-A5DE-54B7D9A1A415}"/>
                </c:ext>
              </c:extLst>
            </c:dLbl>
            <c:dLbl>
              <c:idx val="5"/>
              <c:layout>
                <c:manualLayout>
                  <c:x val="-6.9880843074772193E-3"/>
                  <c:y val="-1.84386972600628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F56-4DE0-A5DE-54B7D9A1A415}"/>
                </c:ext>
              </c:extLst>
            </c:dLbl>
            <c:dLbl>
              <c:idx val="8"/>
              <c:layout>
                <c:manualLayout>
                  <c:x val="6.9880843074771768E-3"/>
                  <c:y val="-9.21934863003142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F56-4DE0-A5DE-54B7D9A1A4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t" anchorCtr="0"/>
              <a:lstStyle/>
              <a:p>
                <a:pPr>
                  <a:defRPr sz="15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'Long Island'!$C$40:$Q$41</c:f>
              <c:multiLvlStrCache>
                <c:ptCount val="15"/>
                <c:lvl>
                  <c:pt idx="0">
                    <c:v>2019</c:v>
                  </c:pt>
                  <c:pt idx="1">
                    <c:v>2020</c:v>
                  </c:pt>
                  <c:pt idx="2">
                    <c:v>2021</c:v>
                  </c:pt>
                  <c:pt idx="3">
                    <c:v>2022</c:v>
                  </c:pt>
                  <c:pt idx="4">
                    <c:v>2023</c:v>
                  </c:pt>
                  <c:pt idx="5">
                    <c:v>2019</c:v>
                  </c:pt>
                  <c:pt idx="6">
                    <c:v>2020</c:v>
                  </c:pt>
                  <c:pt idx="7">
                    <c:v>2021</c:v>
                  </c:pt>
                  <c:pt idx="8">
                    <c:v>2022</c:v>
                  </c:pt>
                  <c:pt idx="9">
                    <c:v>2023</c:v>
                  </c:pt>
                  <c:pt idx="10">
                    <c:v>2019</c:v>
                  </c:pt>
                  <c:pt idx="11">
                    <c:v>2020</c:v>
                  </c:pt>
                  <c:pt idx="12">
                    <c:v>2021</c:v>
                  </c:pt>
                  <c:pt idx="13">
                    <c:v>2022</c:v>
                  </c:pt>
                  <c:pt idx="14">
                    <c:v>2023</c:v>
                  </c:pt>
                </c:lvl>
                <c:lvl>
                  <c:pt idx="0">
                    <c:v>Black
n = 990</c:v>
                  </c:pt>
                  <c:pt idx="5">
                    <c:v>Hispanic
n = 616</c:v>
                  </c:pt>
                  <c:pt idx="10">
                    <c:v>White
n=475</c:v>
                  </c:pt>
                </c:lvl>
              </c:multiLvlStrCache>
            </c:multiLvlStrRef>
          </c:cat>
          <c:val>
            <c:numRef>
              <c:f>'Long Island'!$C$42:$Q$42</c:f>
              <c:numCache>
                <c:formatCode>###0%</c:formatCode>
                <c:ptCount val="15"/>
                <c:pt idx="0">
                  <c:v>0.51569506726457393</c:v>
                </c:pt>
                <c:pt idx="1">
                  <c:v>0.55000000000000004</c:v>
                </c:pt>
                <c:pt idx="2">
                  <c:v>0.4891304347826087</c:v>
                </c:pt>
                <c:pt idx="3">
                  <c:v>0.59259259259259267</c:v>
                </c:pt>
                <c:pt idx="4">
                  <c:v>0.54672897196261683</c:v>
                </c:pt>
                <c:pt idx="5">
                  <c:v>0.56521739130434778</c:v>
                </c:pt>
                <c:pt idx="6">
                  <c:v>0.5576923076923076</c:v>
                </c:pt>
                <c:pt idx="7">
                  <c:v>0.60185185185185186</c:v>
                </c:pt>
                <c:pt idx="8">
                  <c:v>0.61983471074380159</c:v>
                </c:pt>
                <c:pt idx="9">
                  <c:v>0.49404761904761901</c:v>
                </c:pt>
                <c:pt idx="10">
                  <c:v>0.45263157894736838</c:v>
                </c:pt>
                <c:pt idx="11">
                  <c:v>0.5</c:v>
                </c:pt>
                <c:pt idx="12">
                  <c:v>0.47368421052631582</c:v>
                </c:pt>
                <c:pt idx="13">
                  <c:v>0.59259259259259267</c:v>
                </c:pt>
                <c:pt idx="14">
                  <c:v>0.46788990825688082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3F56-4DE0-A5DE-54B7D9A1A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6913920"/>
        <c:axId val="476926400"/>
      </c:barChart>
      <c:catAx>
        <c:axId val="47691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3480000" spcFirstLastPara="1" vertOverflow="ellipsis" wrap="square" anchor="ctr" anchorCtr="1"/>
          <a:lstStyle/>
          <a:p>
            <a:pPr>
              <a:defRPr sz="15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26400"/>
        <c:crosses val="autoZero"/>
        <c:auto val="1"/>
        <c:lblAlgn val="ctr"/>
        <c:lblOffset val="100"/>
        <c:noMultiLvlLbl val="0"/>
      </c:catAx>
      <c:valAx>
        <c:axId val="476926400"/>
        <c:scaling>
          <c:orientation val="minMax"/>
          <c:max val="0.8"/>
        </c:scaling>
        <c:delete val="1"/>
        <c:axPos val="l"/>
        <c:numFmt formatCode="###0%" sourceLinked="1"/>
        <c:majorTickMark val="out"/>
        <c:minorTickMark val="none"/>
        <c:tickLblPos val="nextTo"/>
        <c:crossAx val="47691392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5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'Southern Tier (3)'!$B$42</c:f>
              <c:strCache>
                <c:ptCount val="1"/>
                <c:pt idx="0">
                  <c:v>Juvenile Delinquency Finding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0E-41D4-8B7B-E56D003D962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0E-41D4-8B7B-E56D003D962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0E-41D4-8B7B-E56D003D962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0E-41D4-8B7B-E56D003D962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50E-41D4-8B7B-E56D003D9626}"/>
              </c:ext>
            </c:extLst>
          </c:dPt>
          <c:dPt>
            <c:idx val="5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50E-41D4-8B7B-E56D003D9626}"/>
              </c:ext>
            </c:extLst>
          </c:dPt>
          <c:dPt>
            <c:idx val="6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50E-41D4-8B7B-E56D003D9626}"/>
              </c:ext>
            </c:extLst>
          </c:dPt>
          <c:dPt>
            <c:idx val="7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50E-41D4-8B7B-E56D003D9626}"/>
              </c:ext>
            </c:extLst>
          </c:dPt>
          <c:dPt>
            <c:idx val="8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50E-41D4-8B7B-E56D003D9626}"/>
              </c:ext>
            </c:extLst>
          </c:dPt>
          <c:dPt>
            <c:idx val="9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850E-41D4-8B7B-E56D003D9626}"/>
              </c:ext>
            </c:extLst>
          </c:dPt>
          <c:dPt>
            <c:idx val="10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850E-41D4-8B7B-E56D003D9626}"/>
              </c:ext>
            </c:extLst>
          </c:dPt>
          <c:dPt>
            <c:idx val="11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850E-41D4-8B7B-E56D003D9626}"/>
              </c:ext>
            </c:extLst>
          </c:dPt>
          <c:dPt>
            <c:idx val="12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850E-41D4-8B7B-E56D003D9626}"/>
              </c:ext>
            </c:extLst>
          </c:dPt>
          <c:dPt>
            <c:idx val="13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850E-41D4-8B7B-E56D003D9626}"/>
              </c:ext>
            </c:extLst>
          </c:dPt>
          <c:dPt>
            <c:idx val="14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850E-41D4-8B7B-E56D003D96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'Southern Tier (3)'!$C$40:$Q$41</c:f>
              <c:multiLvlStrCache>
                <c:ptCount val="15"/>
                <c:lvl>
                  <c:pt idx="0">
                    <c:v>2019</c:v>
                  </c:pt>
                  <c:pt idx="1">
                    <c:v>2020</c:v>
                  </c:pt>
                  <c:pt idx="2">
                    <c:v>2021</c:v>
                  </c:pt>
                  <c:pt idx="3">
                    <c:v>2022</c:v>
                  </c:pt>
                  <c:pt idx="4">
                    <c:v>2023</c:v>
                  </c:pt>
                  <c:pt idx="5">
                    <c:v>2019</c:v>
                  </c:pt>
                  <c:pt idx="6">
                    <c:v>2020</c:v>
                  </c:pt>
                  <c:pt idx="7">
                    <c:v>2021</c:v>
                  </c:pt>
                  <c:pt idx="8">
                    <c:v>2022</c:v>
                  </c:pt>
                  <c:pt idx="9">
                    <c:v>2023</c:v>
                  </c:pt>
                  <c:pt idx="10">
                    <c:v>2019</c:v>
                  </c:pt>
                  <c:pt idx="11">
                    <c:v>2020</c:v>
                  </c:pt>
                  <c:pt idx="12">
                    <c:v>2021</c:v>
                  </c:pt>
                  <c:pt idx="13">
                    <c:v>2022</c:v>
                  </c:pt>
                  <c:pt idx="14">
                    <c:v>2023</c:v>
                  </c:pt>
                </c:lvl>
                <c:lvl>
                  <c:pt idx="0">
                    <c:v>Black
n = 420</c:v>
                  </c:pt>
                  <c:pt idx="5">
                    <c:v>Hispanic
n = 104</c:v>
                  </c:pt>
                  <c:pt idx="10">
                    <c:v>White
n = 832</c:v>
                  </c:pt>
                </c:lvl>
              </c:multiLvlStrCache>
            </c:multiLvlStrRef>
          </c:cat>
          <c:val>
            <c:numRef>
              <c:f>'Southern Tier (3)'!$C$42:$Q$42</c:f>
              <c:numCache>
                <c:formatCode>###0%</c:formatCode>
                <c:ptCount val="15"/>
                <c:pt idx="0">
                  <c:v>0.39516129032258063</c:v>
                </c:pt>
                <c:pt idx="1">
                  <c:v>0.48780487804878048</c:v>
                </c:pt>
                <c:pt idx="2">
                  <c:v>0.52083333333333326</c:v>
                </c:pt>
                <c:pt idx="3">
                  <c:v>0.46590909090909088</c:v>
                </c:pt>
                <c:pt idx="4">
                  <c:v>0.28205128205128205</c:v>
                </c:pt>
                <c:pt idx="5">
                  <c:v>0.62962962962962954</c:v>
                </c:pt>
                <c:pt idx="6">
                  <c:v>0.70588235294117641</c:v>
                </c:pt>
                <c:pt idx="7">
                  <c:v>0.5714285714285714</c:v>
                </c:pt>
                <c:pt idx="8">
                  <c:v>0.3125</c:v>
                </c:pt>
                <c:pt idx="9">
                  <c:v>0.30000000000000004</c:v>
                </c:pt>
                <c:pt idx="10">
                  <c:v>0.56424581005586594</c:v>
                </c:pt>
                <c:pt idx="11">
                  <c:v>0.63358778625954204</c:v>
                </c:pt>
                <c:pt idx="12">
                  <c:v>0.62142857142857133</c:v>
                </c:pt>
                <c:pt idx="13">
                  <c:v>0.46590909090909088</c:v>
                </c:pt>
                <c:pt idx="14">
                  <c:v>0.5243243243243243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850E-41D4-8B7B-E56D003D96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6913920"/>
        <c:axId val="476926400"/>
      </c:barChart>
      <c:catAx>
        <c:axId val="47691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3480000" spcFirstLastPara="1" vertOverflow="ellipsis" wrap="square" anchor="ctr" anchorCtr="1"/>
          <a:lstStyle/>
          <a:p>
            <a:pPr>
              <a:defRPr sz="15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26400"/>
        <c:crosses val="autoZero"/>
        <c:auto val="1"/>
        <c:lblAlgn val="ctr"/>
        <c:lblOffset val="100"/>
        <c:noMultiLvlLbl val="0"/>
      </c:catAx>
      <c:valAx>
        <c:axId val="476926400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476913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5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95118146871816"/>
          <c:y val="4.2413754630416564E-2"/>
          <c:w val="0.86106356008806539"/>
          <c:h val="0.669791675246712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Erie!$B$42</c:f>
              <c:strCache>
                <c:ptCount val="1"/>
                <c:pt idx="0">
                  <c:v>Juvenile Delinquency Finding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B5A-4F7C-A7AC-6B818372BCE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B5A-4F7C-A7AC-6B818372BCE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B5A-4F7C-A7AC-6B818372BCE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B5A-4F7C-A7AC-6B818372BCE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B5A-4F7C-A7AC-6B818372BCE8}"/>
              </c:ext>
            </c:extLst>
          </c:dPt>
          <c:dPt>
            <c:idx val="5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B5A-4F7C-A7AC-6B818372BCE8}"/>
              </c:ext>
            </c:extLst>
          </c:dPt>
          <c:dPt>
            <c:idx val="6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B5A-4F7C-A7AC-6B818372BCE8}"/>
              </c:ext>
            </c:extLst>
          </c:dPt>
          <c:dPt>
            <c:idx val="7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B5A-4F7C-A7AC-6B818372BCE8}"/>
              </c:ext>
            </c:extLst>
          </c:dPt>
          <c:dPt>
            <c:idx val="8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7B5A-4F7C-A7AC-6B818372BCE8}"/>
              </c:ext>
            </c:extLst>
          </c:dPt>
          <c:dPt>
            <c:idx val="9"/>
            <c:invertIfNegative val="0"/>
            <c:bubble3D val="0"/>
            <c:spPr>
              <a:solidFill>
                <a:srgbClr val="8697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7B5A-4F7C-A7AC-6B818372BCE8}"/>
              </c:ext>
            </c:extLst>
          </c:dPt>
          <c:dPt>
            <c:idx val="10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7B5A-4F7C-A7AC-6B818372BCE8}"/>
              </c:ext>
            </c:extLst>
          </c:dPt>
          <c:dPt>
            <c:idx val="11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7B5A-4F7C-A7AC-6B818372BCE8}"/>
              </c:ext>
            </c:extLst>
          </c:dPt>
          <c:dPt>
            <c:idx val="12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7B5A-4F7C-A7AC-6B818372BCE8}"/>
              </c:ext>
            </c:extLst>
          </c:dPt>
          <c:dPt>
            <c:idx val="13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7B5A-4F7C-A7AC-6B818372BCE8}"/>
              </c:ext>
            </c:extLst>
          </c:dPt>
          <c:dPt>
            <c:idx val="14"/>
            <c:invertIfNegative val="0"/>
            <c:bubble3D val="0"/>
            <c:spPr>
              <a:solidFill>
                <a:srgbClr val="435D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7B5A-4F7C-A7AC-6B818372BC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Erie!$C$40:$Q$41</c:f>
              <c:multiLvlStrCache>
                <c:ptCount val="15"/>
                <c:lvl>
                  <c:pt idx="0">
                    <c:v>2019</c:v>
                  </c:pt>
                  <c:pt idx="1">
                    <c:v>2020</c:v>
                  </c:pt>
                  <c:pt idx="2">
                    <c:v>2021</c:v>
                  </c:pt>
                  <c:pt idx="3">
                    <c:v>2022</c:v>
                  </c:pt>
                  <c:pt idx="4">
                    <c:v>2023</c:v>
                  </c:pt>
                  <c:pt idx="5">
                    <c:v>2019</c:v>
                  </c:pt>
                  <c:pt idx="6">
                    <c:v>2020</c:v>
                  </c:pt>
                  <c:pt idx="7">
                    <c:v>2021</c:v>
                  </c:pt>
                  <c:pt idx="8">
                    <c:v>2022</c:v>
                  </c:pt>
                  <c:pt idx="9">
                    <c:v>2023</c:v>
                  </c:pt>
                  <c:pt idx="10">
                    <c:v>2019</c:v>
                  </c:pt>
                  <c:pt idx="11">
                    <c:v>2020</c:v>
                  </c:pt>
                  <c:pt idx="12">
                    <c:v>2021</c:v>
                  </c:pt>
                  <c:pt idx="13">
                    <c:v>2022</c:v>
                  </c:pt>
                  <c:pt idx="14">
                    <c:v>2023</c:v>
                  </c:pt>
                </c:lvl>
                <c:lvl>
                  <c:pt idx="0">
                    <c:v>Black
n = 1,405</c:v>
                  </c:pt>
                  <c:pt idx="5">
                    <c:v>Hispanic
n= 172</c:v>
                  </c:pt>
                  <c:pt idx="10">
                    <c:v>White
n = 582</c:v>
                  </c:pt>
                </c:lvl>
              </c:multiLvlStrCache>
            </c:multiLvlStrRef>
          </c:cat>
          <c:val>
            <c:numRef>
              <c:f>Erie!$C$42:$Q$42</c:f>
              <c:numCache>
                <c:formatCode>###0%</c:formatCode>
                <c:ptCount val="15"/>
                <c:pt idx="0">
                  <c:v>0.46830985915492956</c:v>
                </c:pt>
                <c:pt idx="1">
                  <c:v>0.37288135593220334</c:v>
                </c:pt>
                <c:pt idx="2">
                  <c:v>0.33881578947368424</c:v>
                </c:pt>
                <c:pt idx="3">
                  <c:v>0.38123167155425225</c:v>
                </c:pt>
                <c:pt idx="4">
                  <c:v>0.41137123745819393</c:v>
                </c:pt>
                <c:pt idx="5">
                  <c:v>0.46511627906976744</c:v>
                </c:pt>
                <c:pt idx="6">
                  <c:v>0.68421052631578938</c:v>
                </c:pt>
                <c:pt idx="7">
                  <c:v>0.29999999999999993</c:v>
                </c:pt>
                <c:pt idx="8">
                  <c:v>0.41860465116279066</c:v>
                </c:pt>
                <c:pt idx="9">
                  <c:v>0.48648648648648651</c:v>
                </c:pt>
                <c:pt idx="10">
                  <c:v>0.40145985401459855</c:v>
                </c:pt>
                <c:pt idx="11">
                  <c:v>0.34343434343434337</c:v>
                </c:pt>
                <c:pt idx="12">
                  <c:v>0.3125</c:v>
                </c:pt>
                <c:pt idx="13">
                  <c:v>0.38123167155425225</c:v>
                </c:pt>
                <c:pt idx="14">
                  <c:v>0.46153846153846151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7B5A-4F7C-A7AC-6B818372B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6913920"/>
        <c:axId val="476926400"/>
      </c:barChart>
      <c:catAx>
        <c:axId val="47691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3480000" spcFirstLastPara="1" vertOverflow="ellipsis" wrap="square" anchor="ctr" anchorCtr="1"/>
          <a:lstStyle/>
          <a:p>
            <a:pPr>
              <a:defRPr sz="15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26400"/>
        <c:crosses val="autoZero"/>
        <c:auto val="1"/>
        <c:lblAlgn val="ctr"/>
        <c:lblOffset val="100"/>
        <c:noMultiLvlLbl val="0"/>
      </c:catAx>
      <c:valAx>
        <c:axId val="476926400"/>
        <c:scaling>
          <c:orientation val="minMax"/>
        </c:scaling>
        <c:delete val="0"/>
        <c:axPos val="l"/>
        <c:numFmt formatCode="###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691392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5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FD2231-F8B2-41A3-A4FF-A6CE401BE529}" type="doc">
      <dgm:prSet loTypeId="urn:microsoft.com/office/officeart/2009/3/layout/HorizontalOrganizationChart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1DB5CF1-32CD-4889-A967-42F3864F823B}">
      <dgm:prSet custT="1"/>
      <dgm:spPr/>
      <dgm:t>
        <a:bodyPr/>
        <a:lstStyle/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Juvenile Delinquency </a:t>
          </a:r>
        </a:p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Arrests</a:t>
          </a:r>
        </a:p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(Felony &amp; Misdemeanor)</a:t>
          </a:r>
        </a:p>
      </dgm:t>
    </dgm:pt>
    <dgm:pt modelId="{4D0A526B-5103-4FF7-BA0F-5F0EA07BCDE0}" type="parTrans" cxnId="{C931EEA2-2B89-4D02-AC03-00BA8E075715}">
      <dgm:prSet/>
      <dgm:spPr/>
      <dgm:t>
        <a:bodyPr/>
        <a:lstStyle/>
        <a:p>
          <a:endParaRPr lang="en-US" sz="2400"/>
        </a:p>
      </dgm:t>
    </dgm:pt>
    <dgm:pt modelId="{B4E4ED02-B8A5-4BDF-8F8F-D6ACE1805A0C}" type="sibTrans" cxnId="{C931EEA2-2B89-4D02-AC03-00BA8E075715}">
      <dgm:prSet/>
      <dgm:spPr/>
      <dgm:t>
        <a:bodyPr/>
        <a:lstStyle/>
        <a:p>
          <a:endParaRPr lang="en-US" sz="2400"/>
        </a:p>
      </dgm:t>
    </dgm:pt>
    <dgm:pt modelId="{018326E5-D5D6-45D3-AFE6-9CD4A46770FE}">
      <dgm:prSet custT="1"/>
      <dgm:spPr/>
      <dgm:t>
        <a:bodyPr/>
        <a:lstStyle/>
        <a:p>
          <a:r>
            <a:rPr lang="en-US" sz="1600" b="1">
              <a:latin typeface="Arial" panose="020B0604020202020204" pitchFamily="34" charset="0"/>
              <a:cs typeface="Arial" panose="020B0604020202020204" pitchFamily="34" charset="0"/>
            </a:rPr>
            <a:t>Family Court Petition</a:t>
          </a:r>
          <a:endParaRPr lang="en-US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C7AA11-6CF3-484A-B98E-CF8714F666D2}" type="parTrans" cxnId="{641A9B77-9B11-4932-B228-8DD9D2E8EF2E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321218-0470-4DCE-99FB-B74A58CA6E43}" type="sibTrans" cxnId="{641A9B77-9B11-4932-B228-8DD9D2E8EF2E}">
      <dgm:prSet/>
      <dgm:spPr/>
      <dgm:t>
        <a:bodyPr/>
        <a:lstStyle/>
        <a:p>
          <a:endParaRPr lang="en-US" sz="2400"/>
        </a:p>
      </dgm:t>
    </dgm:pt>
    <dgm:pt modelId="{7FDCCAB7-3EF4-4463-ACBE-9405264DC5DB}">
      <dgm:prSet custT="1"/>
      <dgm:spPr/>
      <dgm:t>
        <a:bodyPr/>
        <a:lstStyle/>
        <a:p>
          <a:r>
            <a:rPr lang="en-US" sz="1600" b="1">
              <a:latin typeface="Arial" panose="020B0604020202020204" pitchFamily="34" charset="0"/>
              <a:cs typeface="Arial" panose="020B0604020202020204" pitchFamily="34" charset="0"/>
            </a:rPr>
            <a:t>JD Finding</a:t>
          </a:r>
        </a:p>
      </dgm:t>
    </dgm:pt>
    <dgm:pt modelId="{E1B5546E-D665-476B-82F9-67137DFFE880}" type="parTrans" cxnId="{B49BB65F-E635-4337-9051-C507528C5BD4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643483-A834-470A-9845-C837937FC832}" type="sibTrans" cxnId="{B49BB65F-E635-4337-9051-C507528C5BD4}">
      <dgm:prSet/>
      <dgm:spPr/>
      <dgm:t>
        <a:bodyPr/>
        <a:lstStyle/>
        <a:p>
          <a:endParaRPr lang="en-US" sz="2400"/>
        </a:p>
      </dgm:t>
    </dgm:pt>
    <dgm:pt modelId="{0342B1E2-5047-4346-93DA-E25F0DA7490D}">
      <dgm:prSet custT="1"/>
      <dgm:spPr/>
      <dgm:t>
        <a:bodyPr/>
        <a:lstStyle/>
        <a:p>
          <a:r>
            <a:rPr lang="en-US" sz="1600" b="1">
              <a:latin typeface="Arial" panose="020B0604020202020204" pitchFamily="34" charset="0"/>
              <a:cs typeface="Arial" panose="020B0604020202020204" pitchFamily="34" charset="0"/>
            </a:rPr>
            <a:t>Dismissal/No Finding</a:t>
          </a:r>
        </a:p>
      </dgm:t>
    </dgm:pt>
    <dgm:pt modelId="{DD1865EE-3D7B-4C1C-B2A2-5833DEDA1A31}" type="parTrans" cxnId="{BA8EB688-F2B2-4BB3-94AB-55F36FE50969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C5A32B-5B68-45B5-8C01-F7032A840505}" type="sibTrans" cxnId="{BA8EB688-F2B2-4BB3-94AB-55F36FE50969}">
      <dgm:prSet/>
      <dgm:spPr/>
      <dgm:t>
        <a:bodyPr/>
        <a:lstStyle/>
        <a:p>
          <a:endParaRPr lang="en-US" sz="2400"/>
        </a:p>
      </dgm:t>
    </dgm:pt>
    <dgm:pt modelId="{E0BEF725-7009-4D80-AF46-DAE0F4057DB6}">
      <dgm:prSet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Placement</a:t>
          </a:r>
        </a:p>
      </dgm:t>
    </dgm:pt>
    <dgm:pt modelId="{4F865914-F011-401F-BDA0-18A7F636CF6B}" type="parTrans" cxnId="{F7E860D6-8063-4F0E-89B2-4447E1D75BC0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3A4055-0271-4613-B5E2-547D96071836}" type="sibTrans" cxnId="{F7E860D6-8063-4F0E-89B2-4447E1D75BC0}">
      <dgm:prSet/>
      <dgm:spPr/>
      <dgm:t>
        <a:bodyPr/>
        <a:lstStyle/>
        <a:p>
          <a:endParaRPr lang="en-US" sz="2400"/>
        </a:p>
      </dgm:t>
    </dgm:pt>
    <dgm:pt modelId="{4EBCD5EC-75D6-472C-BD20-5D3918C64CBD}">
      <dgm:prSet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Probation</a:t>
          </a:r>
        </a:p>
      </dgm:t>
    </dgm:pt>
    <dgm:pt modelId="{D800A3F0-E4C2-406B-8CFD-006D02F3D0DE}" type="parTrans" cxnId="{35D638CD-0EFF-499E-86BB-133DDA4FE937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27E7A6-FC32-4807-B9F6-CAB20B083487}" type="sibTrans" cxnId="{35D638CD-0EFF-499E-86BB-133DDA4FE937}">
      <dgm:prSet/>
      <dgm:spPr/>
      <dgm:t>
        <a:bodyPr/>
        <a:lstStyle/>
        <a:p>
          <a:endParaRPr lang="en-US" sz="2400"/>
        </a:p>
      </dgm:t>
    </dgm:pt>
    <dgm:pt modelId="{336CDBEF-A6CA-438C-81A1-B34071F6F60E}">
      <dgm:prSet custT="1"/>
      <dgm:spPr/>
      <dgm:t>
        <a:bodyPr/>
        <a:lstStyle/>
        <a:p>
          <a:r>
            <a:rPr lang="en-US" sz="1400" b="1">
              <a:latin typeface="Arial" panose="020B0604020202020204" pitchFamily="34" charset="0"/>
              <a:cs typeface="Arial" panose="020B0604020202020204" pitchFamily="34" charset="0"/>
            </a:rPr>
            <a:t>Conditional Discharge</a:t>
          </a:r>
        </a:p>
      </dgm:t>
    </dgm:pt>
    <dgm:pt modelId="{3CD8FAD7-C26D-409B-AFDC-5631D3C925BE}" type="parTrans" cxnId="{180EC865-4F3C-49CB-899E-5D45C0B888C6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09518D-AF71-4D2C-8AFD-197E420EFFC1}" type="sibTrans" cxnId="{180EC865-4F3C-49CB-899E-5D45C0B888C6}">
      <dgm:prSet/>
      <dgm:spPr/>
      <dgm:t>
        <a:bodyPr/>
        <a:lstStyle/>
        <a:p>
          <a:endParaRPr lang="en-US" sz="2400"/>
        </a:p>
      </dgm:t>
    </dgm:pt>
    <dgm:pt modelId="{E7B0AF33-C14E-4E0A-9387-EF5B6F576E41}">
      <dgm:prSet custT="1"/>
      <dgm:spPr/>
      <dgm:t>
        <a:bodyPr/>
        <a:lstStyle/>
        <a:p>
          <a:r>
            <a:rPr lang="en-US" sz="1600" b="1">
              <a:latin typeface="Arial" panose="020B0604020202020204" pitchFamily="34" charset="0"/>
              <a:cs typeface="Arial" panose="020B0604020202020204" pitchFamily="34" charset="0"/>
            </a:rPr>
            <a:t>Probation Intake</a:t>
          </a:r>
          <a:endParaRPr lang="en-US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BB96DE-3678-4780-9E08-9D9B8D7E6614}" type="sibTrans" cxnId="{D9D189D8-D1B8-41FB-8FF1-C89B32A2FD57}">
      <dgm:prSet/>
      <dgm:spPr/>
      <dgm:t>
        <a:bodyPr/>
        <a:lstStyle/>
        <a:p>
          <a:endParaRPr lang="en-US" sz="2400"/>
        </a:p>
      </dgm:t>
    </dgm:pt>
    <dgm:pt modelId="{73963C34-175F-4874-A901-97B83139D91A}" type="parTrans" cxnId="{D9D189D8-D1B8-41FB-8FF1-C89B32A2FD57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DD3D87-3FF0-43E2-9BC7-BDEF53A2BFCE}">
      <dgm:prSet custT="1"/>
      <dgm:spPr/>
      <dgm:t>
        <a:bodyPr/>
        <a:lstStyle/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Adjustment Diversion</a:t>
          </a:r>
        </a:p>
      </dgm:t>
    </dgm:pt>
    <dgm:pt modelId="{22D5E19E-1D50-4EEB-9F84-ABAD54BA45D4}" type="parTrans" cxnId="{6B37EDEC-5C42-483E-BB72-C1C8CBC9B5F3}">
      <dgm:prSet/>
      <dgm:spPr/>
      <dgm:t>
        <a:bodyPr/>
        <a:lstStyle/>
        <a:p>
          <a:endParaRPr lang="en-US"/>
        </a:p>
      </dgm:t>
    </dgm:pt>
    <dgm:pt modelId="{83B7AA29-1250-4AAA-94BB-3E2B43AE90BC}" type="sibTrans" cxnId="{6B37EDEC-5C42-483E-BB72-C1C8CBC9B5F3}">
      <dgm:prSet/>
      <dgm:spPr/>
      <dgm:t>
        <a:bodyPr/>
        <a:lstStyle/>
        <a:p>
          <a:endParaRPr lang="en-US"/>
        </a:p>
      </dgm:t>
    </dgm:pt>
    <dgm:pt modelId="{54D33784-3EFD-4252-ABE4-D668F2CE6511}" type="pres">
      <dgm:prSet presAssocID="{4BFD2231-F8B2-41A3-A4FF-A6CE401BE52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C4A93D8-7D6F-41F7-82E6-123B7E5B8D4B}" type="pres">
      <dgm:prSet presAssocID="{91DB5CF1-32CD-4889-A967-42F3864F823B}" presName="hierRoot1" presStyleCnt="0">
        <dgm:presLayoutVars>
          <dgm:hierBranch val="init"/>
        </dgm:presLayoutVars>
      </dgm:prSet>
      <dgm:spPr/>
    </dgm:pt>
    <dgm:pt modelId="{12F521BF-274A-494D-A736-5A36A67F296D}" type="pres">
      <dgm:prSet presAssocID="{91DB5CF1-32CD-4889-A967-42F3864F823B}" presName="rootComposite1" presStyleCnt="0"/>
      <dgm:spPr/>
    </dgm:pt>
    <dgm:pt modelId="{3C6A3383-FD3B-4183-B521-641AF6984B71}" type="pres">
      <dgm:prSet presAssocID="{91DB5CF1-32CD-4889-A967-42F3864F823B}" presName="rootText1" presStyleLbl="node0" presStyleIdx="0" presStyleCnt="1" custScaleX="119973" custScaleY="185607">
        <dgm:presLayoutVars>
          <dgm:chPref val="3"/>
        </dgm:presLayoutVars>
      </dgm:prSet>
      <dgm:spPr/>
    </dgm:pt>
    <dgm:pt modelId="{D92F0E0A-727C-42A8-BDF1-AFCAB369B9F6}" type="pres">
      <dgm:prSet presAssocID="{91DB5CF1-32CD-4889-A967-42F3864F823B}" presName="rootConnector1" presStyleLbl="node1" presStyleIdx="0" presStyleCnt="0"/>
      <dgm:spPr/>
    </dgm:pt>
    <dgm:pt modelId="{7AE21AED-910F-416A-972F-A56D0866B88F}" type="pres">
      <dgm:prSet presAssocID="{91DB5CF1-32CD-4889-A967-42F3864F823B}" presName="hierChild2" presStyleCnt="0"/>
      <dgm:spPr/>
    </dgm:pt>
    <dgm:pt modelId="{F2899553-51C8-4D3D-9B0B-E6F885ABC140}" type="pres">
      <dgm:prSet presAssocID="{73963C34-175F-4874-A901-97B83139D91A}" presName="Name64" presStyleLbl="parChTrans1D2" presStyleIdx="0" presStyleCnt="1"/>
      <dgm:spPr/>
    </dgm:pt>
    <dgm:pt modelId="{F16B8CDC-EB14-4ACF-9161-54D68E9FBA93}" type="pres">
      <dgm:prSet presAssocID="{E7B0AF33-C14E-4E0A-9387-EF5B6F576E41}" presName="hierRoot2" presStyleCnt="0">
        <dgm:presLayoutVars>
          <dgm:hierBranch val="init"/>
        </dgm:presLayoutVars>
      </dgm:prSet>
      <dgm:spPr/>
    </dgm:pt>
    <dgm:pt modelId="{9FE5BEF0-822F-433B-AB2B-03C41858F4DB}" type="pres">
      <dgm:prSet presAssocID="{E7B0AF33-C14E-4E0A-9387-EF5B6F576E41}" presName="rootComposite" presStyleCnt="0"/>
      <dgm:spPr/>
    </dgm:pt>
    <dgm:pt modelId="{40857AD9-3DFA-4425-8F79-42FAAB724506}" type="pres">
      <dgm:prSet presAssocID="{E7B0AF33-C14E-4E0A-9387-EF5B6F576E41}" presName="rootText" presStyleLbl="node2" presStyleIdx="0" presStyleCnt="1" custScaleX="94802">
        <dgm:presLayoutVars>
          <dgm:chPref val="3"/>
        </dgm:presLayoutVars>
      </dgm:prSet>
      <dgm:spPr/>
    </dgm:pt>
    <dgm:pt modelId="{8A1CD03E-3ACA-4DC1-992B-546BB432A3C5}" type="pres">
      <dgm:prSet presAssocID="{E7B0AF33-C14E-4E0A-9387-EF5B6F576E41}" presName="rootConnector" presStyleLbl="node2" presStyleIdx="0" presStyleCnt="1"/>
      <dgm:spPr/>
    </dgm:pt>
    <dgm:pt modelId="{4FB95E69-60EF-4C9E-8521-5F5745FD144E}" type="pres">
      <dgm:prSet presAssocID="{E7B0AF33-C14E-4E0A-9387-EF5B6F576E41}" presName="hierChild4" presStyleCnt="0"/>
      <dgm:spPr/>
    </dgm:pt>
    <dgm:pt modelId="{CE125E64-3D13-4C84-9910-3D0F817A04CF}" type="pres">
      <dgm:prSet presAssocID="{22D5E19E-1D50-4EEB-9F84-ABAD54BA45D4}" presName="Name64" presStyleLbl="parChTrans1D3" presStyleIdx="0" presStyleCnt="2"/>
      <dgm:spPr/>
    </dgm:pt>
    <dgm:pt modelId="{385DA43B-5B48-4E4D-8AA6-B21A7173A498}" type="pres">
      <dgm:prSet presAssocID="{F7DD3D87-3FF0-43E2-9BC7-BDEF53A2BFCE}" presName="hierRoot2" presStyleCnt="0">
        <dgm:presLayoutVars>
          <dgm:hierBranch val="init"/>
        </dgm:presLayoutVars>
      </dgm:prSet>
      <dgm:spPr/>
    </dgm:pt>
    <dgm:pt modelId="{3C5FE685-599B-4922-A732-BD2D7ADD1ED8}" type="pres">
      <dgm:prSet presAssocID="{F7DD3D87-3FF0-43E2-9BC7-BDEF53A2BFCE}" presName="rootComposite" presStyleCnt="0"/>
      <dgm:spPr/>
    </dgm:pt>
    <dgm:pt modelId="{43048263-5380-4B8B-B1FC-78FAE5C40D58}" type="pres">
      <dgm:prSet presAssocID="{F7DD3D87-3FF0-43E2-9BC7-BDEF53A2BFCE}" presName="rootText" presStyleLbl="node3" presStyleIdx="0" presStyleCnt="2" custLinFactNeighborX="-346" custLinFactNeighborY="-58008">
        <dgm:presLayoutVars>
          <dgm:chPref val="3"/>
        </dgm:presLayoutVars>
      </dgm:prSet>
      <dgm:spPr/>
    </dgm:pt>
    <dgm:pt modelId="{752D015C-4DE6-4806-9645-7144356EE5D4}" type="pres">
      <dgm:prSet presAssocID="{F7DD3D87-3FF0-43E2-9BC7-BDEF53A2BFCE}" presName="rootConnector" presStyleLbl="node3" presStyleIdx="0" presStyleCnt="2"/>
      <dgm:spPr/>
    </dgm:pt>
    <dgm:pt modelId="{36B7F797-522F-431E-A574-5DEFF5A12063}" type="pres">
      <dgm:prSet presAssocID="{F7DD3D87-3FF0-43E2-9BC7-BDEF53A2BFCE}" presName="hierChild4" presStyleCnt="0"/>
      <dgm:spPr/>
    </dgm:pt>
    <dgm:pt modelId="{97C5162F-407D-402D-86D3-F031F4365F56}" type="pres">
      <dgm:prSet presAssocID="{F7DD3D87-3FF0-43E2-9BC7-BDEF53A2BFCE}" presName="hierChild5" presStyleCnt="0"/>
      <dgm:spPr/>
    </dgm:pt>
    <dgm:pt modelId="{D9FCC7CB-4367-4A19-B500-AAD75E8C99E4}" type="pres">
      <dgm:prSet presAssocID="{BBC7AA11-6CF3-484A-B98E-CF8714F666D2}" presName="Name64" presStyleLbl="parChTrans1D3" presStyleIdx="1" presStyleCnt="2"/>
      <dgm:spPr/>
    </dgm:pt>
    <dgm:pt modelId="{FE3E820F-1530-4C67-9BAD-6206460815AA}" type="pres">
      <dgm:prSet presAssocID="{018326E5-D5D6-45D3-AFE6-9CD4A46770FE}" presName="hierRoot2" presStyleCnt="0">
        <dgm:presLayoutVars>
          <dgm:hierBranch val="init"/>
        </dgm:presLayoutVars>
      </dgm:prSet>
      <dgm:spPr/>
    </dgm:pt>
    <dgm:pt modelId="{81FF8BDE-4CC5-445B-8D20-F89FDAFD6715}" type="pres">
      <dgm:prSet presAssocID="{018326E5-D5D6-45D3-AFE6-9CD4A46770FE}" presName="rootComposite" presStyleCnt="0"/>
      <dgm:spPr/>
    </dgm:pt>
    <dgm:pt modelId="{6AD5A3A7-29DD-4AA2-92ED-9663241F0000}" type="pres">
      <dgm:prSet presAssocID="{018326E5-D5D6-45D3-AFE6-9CD4A46770FE}" presName="rootText" presStyleLbl="node3" presStyleIdx="1" presStyleCnt="2" custLinFactNeighborX="-1219" custLinFactNeighborY="51947">
        <dgm:presLayoutVars>
          <dgm:chPref val="3"/>
        </dgm:presLayoutVars>
      </dgm:prSet>
      <dgm:spPr/>
    </dgm:pt>
    <dgm:pt modelId="{F9EC748B-8E32-4F38-A861-86BD2A72DB5F}" type="pres">
      <dgm:prSet presAssocID="{018326E5-D5D6-45D3-AFE6-9CD4A46770FE}" presName="rootConnector" presStyleLbl="node3" presStyleIdx="1" presStyleCnt="2"/>
      <dgm:spPr/>
    </dgm:pt>
    <dgm:pt modelId="{04410D1C-5E8A-4141-BA0F-0C591FCA6C4A}" type="pres">
      <dgm:prSet presAssocID="{018326E5-D5D6-45D3-AFE6-9CD4A46770FE}" presName="hierChild4" presStyleCnt="0"/>
      <dgm:spPr/>
    </dgm:pt>
    <dgm:pt modelId="{752220DB-E035-48D0-AF22-EC84C26EBDCC}" type="pres">
      <dgm:prSet presAssocID="{E1B5546E-D665-476B-82F9-67137DFFE880}" presName="Name64" presStyleLbl="parChTrans1D4" presStyleIdx="0" presStyleCnt="5"/>
      <dgm:spPr/>
    </dgm:pt>
    <dgm:pt modelId="{37BB1FC3-8FA3-4A93-9764-A1B8671CBEDC}" type="pres">
      <dgm:prSet presAssocID="{7FDCCAB7-3EF4-4463-ACBE-9405264DC5DB}" presName="hierRoot2" presStyleCnt="0">
        <dgm:presLayoutVars>
          <dgm:hierBranch val="init"/>
        </dgm:presLayoutVars>
      </dgm:prSet>
      <dgm:spPr/>
    </dgm:pt>
    <dgm:pt modelId="{5F98F0FF-97EF-40A7-8015-B0F67CC1FFCE}" type="pres">
      <dgm:prSet presAssocID="{7FDCCAB7-3EF4-4463-ACBE-9405264DC5DB}" presName="rootComposite" presStyleCnt="0"/>
      <dgm:spPr/>
    </dgm:pt>
    <dgm:pt modelId="{388BC07E-1332-407C-B668-BB8BDB644DA2}" type="pres">
      <dgm:prSet presAssocID="{7FDCCAB7-3EF4-4463-ACBE-9405264DC5DB}" presName="rootText" presStyleLbl="node4" presStyleIdx="0" presStyleCnt="5">
        <dgm:presLayoutVars>
          <dgm:chPref val="3"/>
        </dgm:presLayoutVars>
      </dgm:prSet>
      <dgm:spPr/>
    </dgm:pt>
    <dgm:pt modelId="{AEE0439D-D6F0-4942-AEF9-A228D9BABDA2}" type="pres">
      <dgm:prSet presAssocID="{7FDCCAB7-3EF4-4463-ACBE-9405264DC5DB}" presName="rootConnector" presStyleLbl="node4" presStyleIdx="0" presStyleCnt="5"/>
      <dgm:spPr/>
    </dgm:pt>
    <dgm:pt modelId="{02562C16-3EB3-4078-887D-9A9CBE13A099}" type="pres">
      <dgm:prSet presAssocID="{7FDCCAB7-3EF4-4463-ACBE-9405264DC5DB}" presName="hierChild4" presStyleCnt="0"/>
      <dgm:spPr/>
    </dgm:pt>
    <dgm:pt modelId="{1EDB300F-6E2E-4772-9A00-9DBEDFB4C567}" type="pres">
      <dgm:prSet presAssocID="{4F865914-F011-401F-BDA0-18A7F636CF6B}" presName="Name64" presStyleLbl="parChTrans1D4" presStyleIdx="1" presStyleCnt="5"/>
      <dgm:spPr/>
    </dgm:pt>
    <dgm:pt modelId="{3A879EAD-7E95-4CA7-A779-106F798A9B74}" type="pres">
      <dgm:prSet presAssocID="{E0BEF725-7009-4D80-AF46-DAE0F4057DB6}" presName="hierRoot2" presStyleCnt="0">
        <dgm:presLayoutVars>
          <dgm:hierBranch val="init"/>
        </dgm:presLayoutVars>
      </dgm:prSet>
      <dgm:spPr/>
    </dgm:pt>
    <dgm:pt modelId="{50F667E0-23D9-462E-82F4-484F0804BA94}" type="pres">
      <dgm:prSet presAssocID="{E0BEF725-7009-4D80-AF46-DAE0F4057DB6}" presName="rootComposite" presStyleCnt="0"/>
      <dgm:spPr/>
    </dgm:pt>
    <dgm:pt modelId="{398EE303-C8D0-4C16-B5F7-2E29AB5B3547}" type="pres">
      <dgm:prSet presAssocID="{E0BEF725-7009-4D80-AF46-DAE0F4057DB6}" presName="rootText" presStyleLbl="node4" presStyleIdx="1" presStyleCnt="5" custLinFactNeighborX="-7896" custLinFactNeighborY="-29751">
        <dgm:presLayoutVars>
          <dgm:chPref val="3"/>
        </dgm:presLayoutVars>
      </dgm:prSet>
      <dgm:spPr/>
    </dgm:pt>
    <dgm:pt modelId="{9514060D-11FF-485A-9E14-FF01C380661B}" type="pres">
      <dgm:prSet presAssocID="{E0BEF725-7009-4D80-AF46-DAE0F4057DB6}" presName="rootConnector" presStyleLbl="node4" presStyleIdx="1" presStyleCnt="5"/>
      <dgm:spPr/>
    </dgm:pt>
    <dgm:pt modelId="{4915B4D9-90BA-4EB3-8080-E719B11C3440}" type="pres">
      <dgm:prSet presAssocID="{E0BEF725-7009-4D80-AF46-DAE0F4057DB6}" presName="hierChild4" presStyleCnt="0"/>
      <dgm:spPr/>
    </dgm:pt>
    <dgm:pt modelId="{96EC1411-46F8-4A72-B535-07C14835CB3B}" type="pres">
      <dgm:prSet presAssocID="{E0BEF725-7009-4D80-AF46-DAE0F4057DB6}" presName="hierChild5" presStyleCnt="0"/>
      <dgm:spPr/>
    </dgm:pt>
    <dgm:pt modelId="{1256944E-0DA1-4341-AD07-A9E7242625A1}" type="pres">
      <dgm:prSet presAssocID="{D800A3F0-E4C2-406B-8CFD-006D02F3D0DE}" presName="Name64" presStyleLbl="parChTrans1D4" presStyleIdx="2" presStyleCnt="5"/>
      <dgm:spPr/>
    </dgm:pt>
    <dgm:pt modelId="{D9618258-8EA9-4071-82C8-99D3D04642F5}" type="pres">
      <dgm:prSet presAssocID="{4EBCD5EC-75D6-472C-BD20-5D3918C64CBD}" presName="hierRoot2" presStyleCnt="0">
        <dgm:presLayoutVars>
          <dgm:hierBranch val="init"/>
        </dgm:presLayoutVars>
      </dgm:prSet>
      <dgm:spPr/>
    </dgm:pt>
    <dgm:pt modelId="{046FA53D-1773-4F0D-AD0B-11C119EC2774}" type="pres">
      <dgm:prSet presAssocID="{4EBCD5EC-75D6-472C-BD20-5D3918C64CBD}" presName="rootComposite" presStyleCnt="0"/>
      <dgm:spPr/>
    </dgm:pt>
    <dgm:pt modelId="{C6FD0C27-3AD4-4B85-A017-945F5A69EEF3}" type="pres">
      <dgm:prSet presAssocID="{4EBCD5EC-75D6-472C-BD20-5D3918C64CBD}" presName="rootText" presStyleLbl="node4" presStyleIdx="2" presStyleCnt="5" custScaleX="102411" custLinFactNeighborX="-8307" custLinFactNeighborY="-11887">
        <dgm:presLayoutVars>
          <dgm:chPref val="3"/>
        </dgm:presLayoutVars>
      </dgm:prSet>
      <dgm:spPr/>
    </dgm:pt>
    <dgm:pt modelId="{9BCCFD97-E903-4962-A043-AD22F0AB457B}" type="pres">
      <dgm:prSet presAssocID="{4EBCD5EC-75D6-472C-BD20-5D3918C64CBD}" presName="rootConnector" presStyleLbl="node4" presStyleIdx="2" presStyleCnt="5"/>
      <dgm:spPr/>
    </dgm:pt>
    <dgm:pt modelId="{77292E2B-1C6A-438E-9233-92C071CA66B2}" type="pres">
      <dgm:prSet presAssocID="{4EBCD5EC-75D6-472C-BD20-5D3918C64CBD}" presName="hierChild4" presStyleCnt="0"/>
      <dgm:spPr/>
    </dgm:pt>
    <dgm:pt modelId="{2EC45474-761F-42FB-9847-6741EF3E2CDD}" type="pres">
      <dgm:prSet presAssocID="{4EBCD5EC-75D6-472C-BD20-5D3918C64CBD}" presName="hierChild5" presStyleCnt="0"/>
      <dgm:spPr/>
    </dgm:pt>
    <dgm:pt modelId="{AC87E92A-E985-4C61-B7A6-75DB2A8ABE62}" type="pres">
      <dgm:prSet presAssocID="{3CD8FAD7-C26D-409B-AFDC-5631D3C925BE}" presName="Name64" presStyleLbl="parChTrans1D4" presStyleIdx="3" presStyleCnt="5"/>
      <dgm:spPr/>
    </dgm:pt>
    <dgm:pt modelId="{38FDB096-5C06-4277-808D-B5B0A4EB9676}" type="pres">
      <dgm:prSet presAssocID="{336CDBEF-A6CA-438C-81A1-B34071F6F60E}" presName="hierRoot2" presStyleCnt="0">
        <dgm:presLayoutVars>
          <dgm:hierBranch val="init"/>
        </dgm:presLayoutVars>
      </dgm:prSet>
      <dgm:spPr/>
    </dgm:pt>
    <dgm:pt modelId="{B061C2C9-DB26-4290-A273-54D24535BD5E}" type="pres">
      <dgm:prSet presAssocID="{336CDBEF-A6CA-438C-81A1-B34071F6F60E}" presName="rootComposite" presStyleCnt="0"/>
      <dgm:spPr/>
    </dgm:pt>
    <dgm:pt modelId="{403CE2CF-82E7-4150-A2B6-33DF14310765}" type="pres">
      <dgm:prSet presAssocID="{336CDBEF-A6CA-438C-81A1-B34071F6F60E}" presName="rootText" presStyleLbl="node4" presStyleIdx="3" presStyleCnt="5" custScaleX="103988" custScaleY="102064" custLinFactNeighborX="-9140" custLinFactNeighborY="3996">
        <dgm:presLayoutVars>
          <dgm:chPref val="3"/>
        </dgm:presLayoutVars>
      </dgm:prSet>
      <dgm:spPr/>
    </dgm:pt>
    <dgm:pt modelId="{07D960C0-F734-4B96-8158-017C2F7C1DB1}" type="pres">
      <dgm:prSet presAssocID="{336CDBEF-A6CA-438C-81A1-B34071F6F60E}" presName="rootConnector" presStyleLbl="node4" presStyleIdx="3" presStyleCnt="5"/>
      <dgm:spPr/>
    </dgm:pt>
    <dgm:pt modelId="{DB430A33-7BAC-4E3C-B9F4-76D7D23AFF0F}" type="pres">
      <dgm:prSet presAssocID="{336CDBEF-A6CA-438C-81A1-B34071F6F60E}" presName="hierChild4" presStyleCnt="0"/>
      <dgm:spPr/>
    </dgm:pt>
    <dgm:pt modelId="{56313EE5-EDA2-413D-AE5B-58E937C6C269}" type="pres">
      <dgm:prSet presAssocID="{336CDBEF-A6CA-438C-81A1-B34071F6F60E}" presName="hierChild5" presStyleCnt="0"/>
      <dgm:spPr/>
    </dgm:pt>
    <dgm:pt modelId="{393A632D-2647-4621-9936-FDB383582388}" type="pres">
      <dgm:prSet presAssocID="{7FDCCAB7-3EF4-4463-ACBE-9405264DC5DB}" presName="hierChild5" presStyleCnt="0"/>
      <dgm:spPr/>
    </dgm:pt>
    <dgm:pt modelId="{89089445-19ED-4A72-A175-BC5609B9F424}" type="pres">
      <dgm:prSet presAssocID="{DD1865EE-3D7B-4C1C-B2A2-5833DEDA1A31}" presName="Name64" presStyleLbl="parChTrans1D4" presStyleIdx="4" presStyleCnt="5"/>
      <dgm:spPr/>
    </dgm:pt>
    <dgm:pt modelId="{D0AD33E7-2E0D-42FD-B3EF-BD9420D4852D}" type="pres">
      <dgm:prSet presAssocID="{0342B1E2-5047-4346-93DA-E25F0DA7490D}" presName="hierRoot2" presStyleCnt="0">
        <dgm:presLayoutVars>
          <dgm:hierBranch val="init"/>
        </dgm:presLayoutVars>
      </dgm:prSet>
      <dgm:spPr/>
    </dgm:pt>
    <dgm:pt modelId="{D729585F-0A50-4312-AAAF-F5EBFD27A4C6}" type="pres">
      <dgm:prSet presAssocID="{0342B1E2-5047-4346-93DA-E25F0DA7490D}" presName="rootComposite" presStyleCnt="0"/>
      <dgm:spPr/>
    </dgm:pt>
    <dgm:pt modelId="{2C44999C-3430-4AB7-AB7A-A50F7B33BF2D}" type="pres">
      <dgm:prSet presAssocID="{0342B1E2-5047-4346-93DA-E25F0DA7490D}" presName="rootText" presStyleLbl="node4" presStyleIdx="4" presStyleCnt="5" custLinFactY="37858" custLinFactNeighborX="0" custLinFactNeighborY="100000">
        <dgm:presLayoutVars>
          <dgm:chPref val="3"/>
        </dgm:presLayoutVars>
      </dgm:prSet>
      <dgm:spPr/>
    </dgm:pt>
    <dgm:pt modelId="{16C22C9F-CD4B-49EA-8F0F-8F3E7A08E7DC}" type="pres">
      <dgm:prSet presAssocID="{0342B1E2-5047-4346-93DA-E25F0DA7490D}" presName="rootConnector" presStyleLbl="node4" presStyleIdx="4" presStyleCnt="5"/>
      <dgm:spPr/>
    </dgm:pt>
    <dgm:pt modelId="{34C81A4F-1121-4E2B-8945-D08A69581210}" type="pres">
      <dgm:prSet presAssocID="{0342B1E2-5047-4346-93DA-E25F0DA7490D}" presName="hierChild4" presStyleCnt="0"/>
      <dgm:spPr/>
    </dgm:pt>
    <dgm:pt modelId="{C3B8C31B-E57E-4805-B2CA-850AFC406691}" type="pres">
      <dgm:prSet presAssocID="{0342B1E2-5047-4346-93DA-E25F0DA7490D}" presName="hierChild5" presStyleCnt="0"/>
      <dgm:spPr/>
    </dgm:pt>
    <dgm:pt modelId="{80D7D198-7FAF-4758-9617-9E3696462ED1}" type="pres">
      <dgm:prSet presAssocID="{018326E5-D5D6-45D3-AFE6-9CD4A46770FE}" presName="hierChild5" presStyleCnt="0"/>
      <dgm:spPr/>
    </dgm:pt>
    <dgm:pt modelId="{FDCFF0DC-B210-40E0-B41C-E5B86F541FC1}" type="pres">
      <dgm:prSet presAssocID="{E7B0AF33-C14E-4E0A-9387-EF5B6F576E41}" presName="hierChild5" presStyleCnt="0"/>
      <dgm:spPr/>
    </dgm:pt>
    <dgm:pt modelId="{3B792C41-638C-4AB1-8259-579154ED2014}" type="pres">
      <dgm:prSet presAssocID="{91DB5CF1-32CD-4889-A967-42F3864F823B}" presName="hierChild3" presStyleCnt="0"/>
      <dgm:spPr/>
    </dgm:pt>
  </dgm:ptLst>
  <dgm:cxnLst>
    <dgm:cxn modelId="{13039C02-D6C7-41FD-A0DC-757B944ECEE0}" type="presOf" srcId="{7FDCCAB7-3EF4-4463-ACBE-9405264DC5DB}" destId="{AEE0439D-D6F0-4942-AEF9-A228D9BABDA2}" srcOrd="1" destOrd="0" presId="urn:microsoft.com/office/officeart/2009/3/layout/HorizontalOrganizationChart"/>
    <dgm:cxn modelId="{A723A706-8253-4F41-813D-521E36FF6F12}" type="presOf" srcId="{73963C34-175F-4874-A901-97B83139D91A}" destId="{F2899553-51C8-4D3D-9B0B-E6F885ABC140}" srcOrd="0" destOrd="0" presId="urn:microsoft.com/office/officeart/2009/3/layout/HorizontalOrganizationChart"/>
    <dgm:cxn modelId="{493D5B09-65E0-49F7-8AFE-30624106AD6F}" type="presOf" srcId="{0342B1E2-5047-4346-93DA-E25F0DA7490D}" destId="{2C44999C-3430-4AB7-AB7A-A50F7B33BF2D}" srcOrd="0" destOrd="0" presId="urn:microsoft.com/office/officeart/2009/3/layout/HorizontalOrganizationChart"/>
    <dgm:cxn modelId="{4E65161B-F190-4BC0-AA94-49BB41D195BE}" type="presOf" srcId="{E0BEF725-7009-4D80-AF46-DAE0F4057DB6}" destId="{398EE303-C8D0-4C16-B5F7-2E29AB5B3547}" srcOrd="0" destOrd="0" presId="urn:microsoft.com/office/officeart/2009/3/layout/HorizontalOrganizationChart"/>
    <dgm:cxn modelId="{C95F9621-8956-48FB-9CE9-5EB6D1D46AD2}" type="presOf" srcId="{3CD8FAD7-C26D-409B-AFDC-5631D3C925BE}" destId="{AC87E92A-E985-4C61-B7A6-75DB2A8ABE62}" srcOrd="0" destOrd="0" presId="urn:microsoft.com/office/officeart/2009/3/layout/HorizontalOrganizationChart"/>
    <dgm:cxn modelId="{8D25D239-0E8A-4E12-84C7-731271ABEF0F}" type="presOf" srcId="{91DB5CF1-32CD-4889-A967-42F3864F823B}" destId="{3C6A3383-FD3B-4183-B521-641AF6984B71}" srcOrd="0" destOrd="0" presId="urn:microsoft.com/office/officeart/2009/3/layout/HorizontalOrganizationChart"/>
    <dgm:cxn modelId="{4AD25F3B-D663-42E5-B050-8BFB38AE7F5B}" type="presOf" srcId="{22D5E19E-1D50-4EEB-9F84-ABAD54BA45D4}" destId="{CE125E64-3D13-4C84-9910-3D0F817A04CF}" srcOrd="0" destOrd="0" presId="urn:microsoft.com/office/officeart/2009/3/layout/HorizontalOrganizationChart"/>
    <dgm:cxn modelId="{B49BB65F-E635-4337-9051-C507528C5BD4}" srcId="{018326E5-D5D6-45D3-AFE6-9CD4A46770FE}" destId="{7FDCCAB7-3EF4-4463-ACBE-9405264DC5DB}" srcOrd="0" destOrd="0" parTransId="{E1B5546E-D665-476B-82F9-67137DFFE880}" sibTransId="{20643483-A834-470A-9845-C837937FC832}"/>
    <dgm:cxn modelId="{10A0D25F-A775-4595-A656-CFA7DB5E1C28}" type="presOf" srcId="{7FDCCAB7-3EF4-4463-ACBE-9405264DC5DB}" destId="{388BC07E-1332-407C-B668-BB8BDB644DA2}" srcOrd="0" destOrd="0" presId="urn:microsoft.com/office/officeart/2009/3/layout/HorizontalOrganizationChart"/>
    <dgm:cxn modelId="{180EC865-4F3C-49CB-899E-5D45C0B888C6}" srcId="{7FDCCAB7-3EF4-4463-ACBE-9405264DC5DB}" destId="{336CDBEF-A6CA-438C-81A1-B34071F6F60E}" srcOrd="2" destOrd="0" parTransId="{3CD8FAD7-C26D-409B-AFDC-5631D3C925BE}" sibTransId="{EE09518D-AF71-4D2C-8AFD-197E420EFFC1}"/>
    <dgm:cxn modelId="{804C1755-26F6-4661-A3EB-BF95B724D087}" type="presOf" srcId="{91DB5CF1-32CD-4889-A967-42F3864F823B}" destId="{D92F0E0A-727C-42A8-BDF1-AFCAB369B9F6}" srcOrd="1" destOrd="0" presId="urn:microsoft.com/office/officeart/2009/3/layout/HorizontalOrganizationChart"/>
    <dgm:cxn modelId="{641A9B77-9B11-4932-B228-8DD9D2E8EF2E}" srcId="{E7B0AF33-C14E-4E0A-9387-EF5B6F576E41}" destId="{018326E5-D5D6-45D3-AFE6-9CD4A46770FE}" srcOrd="1" destOrd="0" parTransId="{BBC7AA11-6CF3-484A-B98E-CF8714F666D2}" sibTransId="{70321218-0470-4DCE-99FB-B74A58CA6E43}"/>
    <dgm:cxn modelId="{3F646A78-D7D1-4479-986D-4881A38AEFAD}" type="presOf" srcId="{4EBCD5EC-75D6-472C-BD20-5D3918C64CBD}" destId="{9BCCFD97-E903-4962-A043-AD22F0AB457B}" srcOrd="1" destOrd="0" presId="urn:microsoft.com/office/officeart/2009/3/layout/HorizontalOrganizationChart"/>
    <dgm:cxn modelId="{69C58482-44D7-4671-9BCD-03C8FEF1A817}" type="presOf" srcId="{BBC7AA11-6CF3-484A-B98E-CF8714F666D2}" destId="{D9FCC7CB-4367-4A19-B500-AAD75E8C99E4}" srcOrd="0" destOrd="0" presId="urn:microsoft.com/office/officeart/2009/3/layout/HorizontalOrganizationChart"/>
    <dgm:cxn modelId="{E1BB4787-C51E-4971-91D5-2570F9493F19}" type="presOf" srcId="{336CDBEF-A6CA-438C-81A1-B34071F6F60E}" destId="{07D960C0-F734-4B96-8158-017C2F7C1DB1}" srcOrd="1" destOrd="0" presId="urn:microsoft.com/office/officeart/2009/3/layout/HorizontalOrganizationChart"/>
    <dgm:cxn modelId="{BA8EB688-F2B2-4BB3-94AB-55F36FE50969}" srcId="{018326E5-D5D6-45D3-AFE6-9CD4A46770FE}" destId="{0342B1E2-5047-4346-93DA-E25F0DA7490D}" srcOrd="1" destOrd="0" parTransId="{DD1865EE-3D7B-4C1C-B2A2-5833DEDA1A31}" sibTransId="{CEC5A32B-5B68-45B5-8C01-F7032A840505}"/>
    <dgm:cxn modelId="{5286C690-949C-4AE0-BB73-A0389EDA299E}" type="presOf" srcId="{0342B1E2-5047-4346-93DA-E25F0DA7490D}" destId="{16C22C9F-CD4B-49EA-8F0F-8F3E7A08E7DC}" srcOrd="1" destOrd="0" presId="urn:microsoft.com/office/officeart/2009/3/layout/HorizontalOrganizationChart"/>
    <dgm:cxn modelId="{32997194-F73E-4473-A7B2-C9601F62868C}" type="presOf" srcId="{D800A3F0-E4C2-406B-8CFD-006D02F3D0DE}" destId="{1256944E-0DA1-4341-AD07-A9E7242625A1}" srcOrd="0" destOrd="0" presId="urn:microsoft.com/office/officeart/2009/3/layout/HorizontalOrganizationChart"/>
    <dgm:cxn modelId="{BEC5ADA1-95D4-42DB-8C7C-F26CB83FC069}" type="presOf" srcId="{4EBCD5EC-75D6-472C-BD20-5D3918C64CBD}" destId="{C6FD0C27-3AD4-4B85-A017-945F5A69EEF3}" srcOrd="0" destOrd="0" presId="urn:microsoft.com/office/officeart/2009/3/layout/HorizontalOrganizationChart"/>
    <dgm:cxn modelId="{C6DCE6A2-FC00-496B-B004-BEFFFD493B37}" type="presOf" srcId="{E7B0AF33-C14E-4E0A-9387-EF5B6F576E41}" destId="{40857AD9-3DFA-4425-8F79-42FAAB724506}" srcOrd="0" destOrd="0" presId="urn:microsoft.com/office/officeart/2009/3/layout/HorizontalOrganizationChart"/>
    <dgm:cxn modelId="{C931EEA2-2B89-4D02-AC03-00BA8E075715}" srcId="{4BFD2231-F8B2-41A3-A4FF-A6CE401BE529}" destId="{91DB5CF1-32CD-4889-A967-42F3864F823B}" srcOrd="0" destOrd="0" parTransId="{4D0A526B-5103-4FF7-BA0F-5F0EA07BCDE0}" sibTransId="{B4E4ED02-B8A5-4BDF-8F8F-D6ACE1805A0C}"/>
    <dgm:cxn modelId="{BAEF1EA3-AB16-4800-8195-3971DF7DDE95}" type="presOf" srcId="{F7DD3D87-3FF0-43E2-9BC7-BDEF53A2BFCE}" destId="{752D015C-4DE6-4806-9645-7144356EE5D4}" srcOrd="1" destOrd="0" presId="urn:microsoft.com/office/officeart/2009/3/layout/HorizontalOrganizationChart"/>
    <dgm:cxn modelId="{39B81FA3-307E-4021-8ACA-D944C123745B}" type="presOf" srcId="{018326E5-D5D6-45D3-AFE6-9CD4A46770FE}" destId="{6AD5A3A7-29DD-4AA2-92ED-9663241F0000}" srcOrd="0" destOrd="0" presId="urn:microsoft.com/office/officeart/2009/3/layout/HorizontalOrganizationChart"/>
    <dgm:cxn modelId="{19487CA6-2BB0-41A2-9174-2DA19F8329A8}" type="presOf" srcId="{E7B0AF33-C14E-4E0A-9387-EF5B6F576E41}" destId="{8A1CD03E-3ACA-4DC1-992B-546BB432A3C5}" srcOrd="1" destOrd="0" presId="urn:microsoft.com/office/officeart/2009/3/layout/HorizontalOrganizationChart"/>
    <dgm:cxn modelId="{C61FC2AD-F297-4C69-A235-1A1501459F67}" type="presOf" srcId="{4BFD2231-F8B2-41A3-A4FF-A6CE401BE529}" destId="{54D33784-3EFD-4252-ABE4-D668F2CE6511}" srcOrd="0" destOrd="0" presId="urn:microsoft.com/office/officeart/2009/3/layout/HorizontalOrganizationChart"/>
    <dgm:cxn modelId="{F2C868B1-D49E-4660-AB8F-691152188C7E}" type="presOf" srcId="{E0BEF725-7009-4D80-AF46-DAE0F4057DB6}" destId="{9514060D-11FF-485A-9E14-FF01C380661B}" srcOrd="1" destOrd="0" presId="urn:microsoft.com/office/officeart/2009/3/layout/HorizontalOrganizationChart"/>
    <dgm:cxn modelId="{700BCCB4-F49F-414F-80FA-76A1ED72C8DE}" type="presOf" srcId="{E1B5546E-D665-476B-82F9-67137DFFE880}" destId="{752220DB-E035-48D0-AF22-EC84C26EBDCC}" srcOrd="0" destOrd="0" presId="urn:microsoft.com/office/officeart/2009/3/layout/HorizontalOrganizationChart"/>
    <dgm:cxn modelId="{80E79EC5-ED7E-4CF3-A059-CE442825562F}" type="presOf" srcId="{DD1865EE-3D7B-4C1C-B2A2-5833DEDA1A31}" destId="{89089445-19ED-4A72-A175-BC5609B9F424}" srcOrd="0" destOrd="0" presId="urn:microsoft.com/office/officeart/2009/3/layout/HorizontalOrganizationChart"/>
    <dgm:cxn modelId="{35D638CD-0EFF-499E-86BB-133DDA4FE937}" srcId="{7FDCCAB7-3EF4-4463-ACBE-9405264DC5DB}" destId="{4EBCD5EC-75D6-472C-BD20-5D3918C64CBD}" srcOrd="1" destOrd="0" parTransId="{D800A3F0-E4C2-406B-8CFD-006D02F3D0DE}" sibTransId="{6227E7A6-FC32-4807-B9F6-CAB20B083487}"/>
    <dgm:cxn modelId="{F7E860D6-8063-4F0E-89B2-4447E1D75BC0}" srcId="{7FDCCAB7-3EF4-4463-ACBE-9405264DC5DB}" destId="{E0BEF725-7009-4D80-AF46-DAE0F4057DB6}" srcOrd="0" destOrd="0" parTransId="{4F865914-F011-401F-BDA0-18A7F636CF6B}" sibTransId="{613A4055-0271-4613-B5E2-547D96071836}"/>
    <dgm:cxn modelId="{D9D189D8-D1B8-41FB-8FF1-C89B32A2FD57}" srcId="{91DB5CF1-32CD-4889-A967-42F3864F823B}" destId="{E7B0AF33-C14E-4E0A-9387-EF5B6F576E41}" srcOrd="0" destOrd="0" parTransId="{73963C34-175F-4874-A901-97B83139D91A}" sibTransId="{35BB96DE-3678-4780-9E08-9D9B8D7E6614}"/>
    <dgm:cxn modelId="{B35266E2-B3F8-4171-BA56-721DEA7362DD}" type="presOf" srcId="{336CDBEF-A6CA-438C-81A1-B34071F6F60E}" destId="{403CE2CF-82E7-4150-A2B6-33DF14310765}" srcOrd="0" destOrd="0" presId="urn:microsoft.com/office/officeart/2009/3/layout/HorizontalOrganizationChart"/>
    <dgm:cxn modelId="{6B37EDEC-5C42-483E-BB72-C1C8CBC9B5F3}" srcId="{E7B0AF33-C14E-4E0A-9387-EF5B6F576E41}" destId="{F7DD3D87-3FF0-43E2-9BC7-BDEF53A2BFCE}" srcOrd="0" destOrd="0" parTransId="{22D5E19E-1D50-4EEB-9F84-ABAD54BA45D4}" sibTransId="{83B7AA29-1250-4AAA-94BB-3E2B43AE90BC}"/>
    <dgm:cxn modelId="{52CDC1EE-731E-43E6-98F8-3AAB0CE380E5}" type="presOf" srcId="{4F865914-F011-401F-BDA0-18A7F636CF6B}" destId="{1EDB300F-6E2E-4772-9A00-9DBEDFB4C567}" srcOrd="0" destOrd="0" presId="urn:microsoft.com/office/officeart/2009/3/layout/HorizontalOrganizationChart"/>
    <dgm:cxn modelId="{EC0A11FF-D41B-4F26-8977-6E93D44F0D5B}" type="presOf" srcId="{F7DD3D87-3FF0-43E2-9BC7-BDEF53A2BFCE}" destId="{43048263-5380-4B8B-B1FC-78FAE5C40D58}" srcOrd="0" destOrd="0" presId="urn:microsoft.com/office/officeart/2009/3/layout/HorizontalOrganizationChart"/>
    <dgm:cxn modelId="{E1EF8DFF-BA8C-4144-BB1D-6614BA7AA595}" type="presOf" srcId="{018326E5-D5D6-45D3-AFE6-9CD4A46770FE}" destId="{F9EC748B-8E32-4F38-A861-86BD2A72DB5F}" srcOrd="1" destOrd="0" presId="urn:microsoft.com/office/officeart/2009/3/layout/HorizontalOrganizationChart"/>
    <dgm:cxn modelId="{71E18873-16CC-4D7C-ACD9-3B7C48B6C451}" type="presParOf" srcId="{54D33784-3EFD-4252-ABE4-D668F2CE6511}" destId="{AC4A93D8-7D6F-41F7-82E6-123B7E5B8D4B}" srcOrd="0" destOrd="0" presId="urn:microsoft.com/office/officeart/2009/3/layout/HorizontalOrganizationChart"/>
    <dgm:cxn modelId="{8496E408-C85B-45CD-9653-9009BCC54A9F}" type="presParOf" srcId="{AC4A93D8-7D6F-41F7-82E6-123B7E5B8D4B}" destId="{12F521BF-274A-494D-A736-5A36A67F296D}" srcOrd="0" destOrd="0" presId="urn:microsoft.com/office/officeart/2009/3/layout/HorizontalOrganizationChart"/>
    <dgm:cxn modelId="{BC0DA558-306C-41CF-ABC7-41E39179AE54}" type="presParOf" srcId="{12F521BF-274A-494D-A736-5A36A67F296D}" destId="{3C6A3383-FD3B-4183-B521-641AF6984B71}" srcOrd="0" destOrd="0" presId="urn:microsoft.com/office/officeart/2009/3/layout/HorizontalOrganizationChart"/>
    <dgm:cxn modelId="{CCC87132-E8AD-479D-9C10-31176F935754}" type="presParOf" srcId="{12F521BF-274A-494D-A736-5A36A67F296D}" destId="{D92F0E0A-727C-42A8-BDF1-AFCAB369B9F6}" srcOrd="1" destOrd="0" presId="urn:microsoft.com/office/officeart/2009/3/layout/HorizontalOrganizationChart"/>
    <dgm:cxn modelId="{560359C7-991C-4AC8-9E22-AC9CB460F5FB}" type="presParOf" srcId="{AC4A93D8-7D6F-41F7-82E6-123B7E5B8D4B}" destId="{7AE21AED-910F-416A-972F-A56D0866B88F}" srcOrd="1" destOrd="0" presId="urn:microsoft.com/office/officeart/2009/3/layout/HorizontalOrganizationChart"/>
    <dgm:cxn modelId="{E7C04A27-7AD1-42F8-B51F-D15E16F3FBD9}" type="presParOf" srcId="{7AE21AED-910F-416A-972F-A56D0866B88F}" destId="{F2899553-51C8-4D3D-9B0B-E6F885ABC140}" srcOrd="0" destOrd="0" presId="urn:microsoft.com/office/officeart/2009/3/layout/HorizontalOrganizationChart"/>
    <dgm:cxn modelId="{EDDF2E79-570A-4488-8FE7-E121000F11D2}" type="presParOf" srcId="{7AE21AED-910F-416A-972F-A56D0866B88F}" destId="{F16B8CDC-EB14-4ACF-9161-54D68E9FBA93}" srcOrd="1" destOrd="0" presId="urn:microsoft.com/office/officeart/2009/3/layout/HorizontalOrganizationChart"/>
    <dgm:cxn modelId="{C0DE3649-656C-4192-92D0-2BAE58E00210}" type="presParOf" srcId="{F16B8CDC-EB14-4ACF-9161-54D68E9FBA93}" destId="{9FE5BEF0-822F-433B-AB2B-03C41858F4DB}" srcOrd="0" destOrd="0" presId="urn:microsoft.com/office/officeart/2009/3/layout/HorizontalOrganizationChart"/>
    <dgm:cxn modelId="{B7D52C5F-EE3A-4A9E-B9B9-FFBAE1CF13D4}" type="presParOf" srcId="{9FE5BEF0-822F-433B-AB2B-03C41858F4DB}" destId="{40857AD9-3DFA-4425-8F79-42FAAB724506}" srcOrd="0" destOrd="0" presId="urn:microsoft.com/office/officeart/2009/3/layout/HorizontalOrganizationChart"/>
    <dgm:cxn modelId="{40769A26-04B5-4787-AE9B-9A3EDB10E0CF}" type="presParOf" srcId="{9FE5BEF0-822F-433B-AB2B-03C41858F4DB}" destId="{8A1CD03E-3ACA-4DC1-992B-546BB432A3C5}" srcOrd="1" destOrd="0" presId="urn:microsoft.com/office/officeart/2009/3/layout/HorizontalOrganizationChart"/>
    <dgm:cxn modelId="{51E72F77-AAE6-4ADC-B340-50420793094F}" type="presParOf" srcId="{F16B8CDC-EB14-4ACF-9161-54D68E9FBA93}" destId="{4FB95E69-60EF-4C9E-8521-5F5745FD144E}" srcOrd="1" destOrd="0" presId="urn:microsoft.com/office/officeart/2009/3/layout/HorizontalOrganizationChart"/>
    <dgm:cxn modelId="{A990C562-B6DE-42BA-8CE9-85606E7347E0}" type="presParOf" srcId="{4FB95E69-60EF-4C9E-8521-5F5745FD144E}" destId="{CE125E64-3D13-4C84-9910-3D0F817A04CF}" srcOrd="0" destOrd="0" presId="urn:microsoft.com/office/officeart/2009/3/layout/HorizontalOrganizationChart"/>
    <dgm:cxn modelId="{408E5BE8-A162-49BE-8DC4-43FD00DD293C}" type="presParOf" srcId="{4FB95E69-60EF-4C9E-8521-5F5745FD144E}" destId="{385DA43B-5B48-4E4D-8AA6-B21A7173A498}" srcOrd="1" destOrd="0" presId="urn:microsoft.com/office/officeart/2009/3/layout/HorizontalOrganizationChart"/>
    <dgm:cxn modelId="{36F4A1F7-F6E6-4246-9FD6-E48D25E5B9BA}" type="presParOf" srcId="{385DA43B-5B48-4E4D-8AA6-B21A7173A498}" destId="{3C5FE685-599B-4922-A732-BD2D7ADD1ED8}" srcOrd="0" destOrd="0" presId="urn:microsoft.com/office/officeart/2009/3/layout/HorizontalOrganizationChart"/>
    <dgm:cxn modelId="{FF270032-F74D-4478-830B-2B9920B9F16B}" type="presParOf" srcId="{3C5FE685-599B-4922-A732-BD2D7ADD1ED8}" destId="{43048263-5380-4B8B-B1FC-78FAE5C40D58}" srcOrd="0" destOrd="0" presId="urn:microsoft.com/office/officeart/2009/3/layout/HorizontalOrganizationChart"/>
    <dgm:cxn modelId="{DBD9A5DA-308A-4ACA-8AA4-64DE9959C0C4}" type="presParOf" srcId="{3C5FE685-599B-4922-A732-BD2D7ADD1ED8}" destId="{752D015C-4DE6-4806-9645-7144356EE5D4}" srcOrd="1" destOrd="0" presId="urn:microsoft.com/office/officeart/2009/3/layout/HorizontalOrganizationChart"/>
    <dgm:cxn modelId="{49E56B0B-2C34-4E69-9C91-B4FFB1DA39FA}" type="presParOf" srcId="{385DA43B-5B48-4E4D-8AA6-B21A7173A498}" destId="{36B7F797-522F-431E-A574-5DEFF5A12063}" srcOrd="1" destOrd="0" presId="urn:microsoft.com/office/officeart/2009/3/layout/HorizontalOrganizationChart"/>
    <dgm:cxn modelId="{2126C70A-8D16-4400-9B72-D0A8E86F922C}" type="presParOf" srcId="{385DA43B-5B48-4E4D-8AA6-B21A7173A498}" destId="{97C5162F-407D-402D-86D3-F031F4365F56}" srcOrd="2" destOrd="0" presId="urn:microsoft.com/office/officeart/2009/3/layout/HorizontalOrganizationChart"/>
    <dgm:cxn modelId="{DD9BB52C-C3F8-4CB3-9F6A-335C736541B1}" type="presParOf" srcId="{4FB95E69-60EF-4C9E-8521-5F5745FD144E}" destId="{D9FCC7CB-4367-4A19-B500-AAD75E8C99E4}" srcOrd="2" destOrd="0" presId="urn:microsoft.com/office/officeart/2009/3/layout/HorizontalOrganizationChart"/>
    <dgm:cxn modelId="{F55F917F-C6A2-4D53-9CD9-D1FC6A192F9E}" type="presParOf" srcId="{4FB95E69-60EF-4C9E-8521-5F5745FD144E}" destId="{FE3E820F-1530-4C67-9BAD-6206460815AA}" srcOrd="3" destOrd="0" presId="urn:microsoft.com/office/officeart/2009/3/layout/HorizontalOrganizationChart"/>
    <dgm:cxn modelId="{492BC4DD-CA53-45CD-9CFF-596FF50CCACD}" type="presParOf" srcId="{FE3E820F-1530-4C67-9BAD-6206460815AA}" destId="{81FF8BDE-4CC5-445B-8D20-F89FDAFD6715}" srcOrd="0" destOrd="0" presId="urn:microsoft.com/office/officeart/2009/3/layout/HorizontalOrganizationChart"/>
    <dgm:cxn modelId="{456194B2-B386-4494-8658-ACE8F77F0F83}" type="presParOf" srcId="{81FF8BDE-4CC5-445B-8D20-F89FDAFD6715}" destId="{6AD5A3A7-29DD-4AA2-92ED-9663241F0000}" srcOrd="0" destOrd="0" presId="urn:microsoft.com/office/officeart/2009/3/layout/HorizontalOrganizationChart"/>
    <dgm:cxn modelId="{A89EE147-5F48-4B7B-BFCF-B00B426A0FFC}" type="presParOf" srcId="{81FF8BDE-4CC5-445B-8D20-F89FDAFD6715}" destId="{F9EC748B-8E32-4F38-A861-86BD2A72DB5F}" srcOrd="1" destOrd="0" presId="urn:microsoft.com/office/officeart/2009/3/layout/HorizontalOrganizationChart"/>
    <dgm:cxn modelId="{AD863B06-BB1C-4532-92A0-D832858E6458}" type="presParOf" srcId="{FE3E820F-1530-4C67-9BAD-6206460815AA}" destId="{04410D1C-5E8A-4141-BA0F-0C591FCA6C4A}" srcOrd="1" destOrd="0" presId="urn:microsoft.com/office/officeart/2009/3/layout/HorizontalOrganizationChart"/>
    <dgm:cxn modelId="{209A5114-66C8-416F-83BD-0FF2D4653447}" type="presParOf" srcId="{04410D1C-5E8A-4141-BA0F-0C591FCA6C4A}" destId="{752220DB-E035-48D0-AF22-EC84C26EBDCC}" srcOrd="0" destOrd="0" presId="urn:microsoft.com/office/officeart/2009/3/layout/HorizontalOrganizationChart"/>
    <dgm:cxn modelId="{CB293CBF-82E6-4CD9-AB4A-70310AB6DE42}" type="presParOf" srcId="{04410D1C-5E8A-4141-BA0F-0C591FCA6C4A}" destId="{37BB1FC3-8FA3-4A93-9764-A1B8671CBEDC}" srcOrd="1" destOrd="0" presId="urn:microsoft.com/office/officeart/2009/3/layout/HorizontalOrganizationChart"/>
    <dgm:cxn modelId="{F7C8C143-AAC3-4825-99FD-195401096DE7}" type="presParOf" srcId="{37BB1FC3-8FA3-4A93-9764-A1B8671CBEDC}" destId="{5F98F0FF-97EF-40A7-8015-B0F67CC1FFCE}" srcOrd="0" destOrd="0" presId="urn:microsoft.com/office/officeart/2009/3/layout/HorizontalOrganizationChart"/>
    <dgm:cxn modelId="{76824F37-C0FA-4FFD-BD38-29E899469A25}" type="presParOf" srcId="{5F98F0FF-97EF-40A7-8015-B0F67CC1FFCE}" destId="{388BC07E-1332-407C-B668-BB8BDB644DA2}" srcOrd="0" destOrd="0" presId="urn:microsoft.com/office/officeart/2009/3/layout/HorizontalOrganizationChart"/>
    <dgm:cxn modelId="{18AE85C1-BF58-415B-BE57-710E60B673D5}" type="presParOf" srcId="{5F98F0FF-97EF-40A7-8015-B0F67CC1FFCE}" destId="{AEE0439D-D6F0-4942-AEF9-A228D9BABDA2}" srcOrd="1" destOrd="0" presId="urn:microsoft.com/office/officeart/2009/3/layout/HorizontalOrganizationChart"/>
    <dgm:cxn modelId="{1C548694-E9C3-41EE-88DF-E648AB8A1BA9}" type="presParOf" srcId="{37BB1FC3-8FA3-4A93-9764-A1B8671CBEDC}" destId="{02562C16-3EB3-4078-887D-9A9CBE13A099}" srcOrd="1" destOrd="0" presId="urn:microsoft.com/office/officeart/2009/3/layout/HorizontalOrganizationChart"/>
    <dgm:cxn modelId="{0582C810-EB18-45AB-9EB9-254D36D1AEA8}" type="presParOf" srcId="{02562C16-3EB3-4078-887D-9A9CBE13A099}" destId="{1EDB300F-6E2E-4772-9A00-9DBEDFB4C567}" srcOrd="0" destOrd="0" presId="urn:microsoft.com/office/officeart/2009/3/layout/HorizontalOrganizationChart"/>
    <dgm:cxn modelId="{CF992D1B-2C3A-496B-ACEB-A53893D1EF97}" type="presParOf" srcId="{02562C16-3EB3-4078-887D-9A9CBE13A099}" destId="{3A879EAD-7E95-4CA7-A779-106F798A9B74}" srcOrd="1" destOrd="0" presId="urn:microsoft.com/office/officeart/2009/3/layout/HorizontalOrganizationChart"/>
    <dgm:cxn modelId="{52D60FDC-874C-4B8D-8034-6CC544F1B7CC}" type="presParOf" srcId="{3A879EAD-7E95-4CA7-A779-106F798A9B74}" destId="{50F667E0-23D9-462E-82F4-484F0804BA94}" srcOrd="0" destOrd="0" presId="urn:microsoft.com/office/officeart/2009/3/layout/HorizontalOrganizationChart"/>
    <dgm:cxn modelId="{54EAC469-1FEB-4AC7-A5B7-C5045996B3D0}" type="presParOf" srcId="{50F667E0-23D9-462E-82F4-484F0804BA94}" destId="{398EE303-C8D0-4C16-B5F7-2E29AB5B3547}" srcOrd="0" destOrd="0" presId="urn:microsoft.com/office/officeart/2009/3/layout/HorizontalOrganizationChart"/>
    <dgm:cxn modelId="{91663A60-F726-4A60-A30B-6FBB8AA3DF6B}" type="presParOf" srcId="{50F667E0-23D9-462E-82F4-484F0804BA94}" destId="{9514060D-11FF-485A-9E14-FF01C380661B}" srcOrd="1" destOrd="0" presId="urn:microsoft.com/office/officeart/2009/3/layout/HorizontalOrganizationChart"/>
    <dgm:cxn modelId="{97E4CFCC-AE3D-40F6-9EE6-54B0EB81A86D}" type="presParOf" srcId="{3A879EAD-7E95-4CA7-A779-106F798A9B74}" destId="{4915B4D9-90BA-4EB3-8080-E719B11C3440}" srcOrd="1" destOrd="0" presId="urn:microsoft.com/office/officeart/2009/3/layout/HorizontalOrganizationChart"/>
    <dgm:cxn modelId="{6DEBB1A2-96F7-4C7C-B7E9-36A6AF641D20}" type="presParOf" srcId="{3A879EAD-7E95-4CA7-A779-106F798A9B74}" destId="{96EC1411-46F8-4A72-B535-07C14835CB3B}" srcOrd="2" destOrd="0" presId="urn:microsoft.com/office/officeart/2009/3/layout/HorizontalOrganizationChart"/>
    <dgm:cxn modelId="{2AF8B813-EAB5-4ADA-A6E8-1FD58FC0001F}" type="presParOf" srcId="{02562C16-3EB3-4078-887D-9A9CBE13A099}" destId="{1256944E-0DA1-4341-AD07-A9E7242625A1}" srcOrd="2" destOrd="0" presId="urn:microsoft.com/office/officeart/2009/3/layout/HorizontalOrganizationChart"/>
    <dgm:cxn modelId="{19BF4F25-68FE-424E-8103-96F027238BBC}" type="presParOf" srcId="{02562C16-3EB3-4078-887D-9A9CBE13A099}" destId="{D9618258-8EA9-4071-82C8-99D3D04642F5}" srcOrd="3" destOrd="0" presId="urn:microsoft.com/office/officeart/2009/3/layout/HorizontalOrganizationChart"/>
    <dgm:cxn modelId="{ADF3ABDE-5808-4958-B004-C114259ACC9C}" type="presParOf" srcId="{D9618258-8EA9-4071-82C8-99D3D04642F5}" destId="{046FA53D-1773-4F0D-AD0B-11C119EC2774}" srcOrd="0" destOrd="0" presId="urn:microsoft.com/office/officeart/2009/3/layout/HorizontalOrganizationChart"/>
    <dgm:cxn modelId="{27C62415-0BA4-42BD-8140-395028B0E527}" type="presParOf" srcId="{046FA53D-1773-4F0D-AD0B-11C119EC2774}" destId="{C6FD0C27-3AD4-4B85-A017-945F5A69EEF3}" srcOrd="0" destOrd="0" presId="urn:microsoft.com/office/officeart/2009/3/layout/HorizontalOrganizationChart"/>
    <dgm:cxn modelId="{042F41E7-36DB-4391-ABDC-F7F70B45FADB}" type="presParOf" srcId="{046FA53D-1773-4F0D-AD0B-11C119EC2774}" destId="{9BCCFD97-E903-4962-A043-AD22F0AB457B}" srcOrd="1" destOrd="0" presId="urn:microsoft.com/office/officeart/2009/3/layout/HorizontalOrganizationChart"/>
    <dgm:cxn modelId="{A3D9B97D-4D79-4733-9ED3-02AED0FD22A7}" type="presParOf" srcId="{D9618258-8EA9-4071-82C8-99D3D04642F5}" destId="{77292E2B-1C6A-438E-9233-92C071CA66B2}" srcOrd="1" destOrd="0" presId="urn:microsoft.com/office/officeart/2009/3/layout/HorizontalOrganizationChart"/>
    <dgm:cxn modelId="{79C5916D-1B4F-48AF-8FB9-294B7B0B64D7}" type="presParOf" srcId="{D9618258-8EA9-4071-82C8-99D3D04642F5}" destId="{2EC45474-761F-42FB-9847-6741EF3E2CDD}" srcOrd="2" destOrd="0" presId="urn:microsoft.com/office/officeart/2009/3/layout/HorizontalOrganizationChart"/>
    <dgm:cxn modelId="{0EF17685-32DF-4FD1-A764-AF90DBD49633}" type="presParOf" srcId="{02562C16-3EB3-4078-887D-9A9CBE13A099}" destId="{AC87E92A-E985-4C61-B7A6-75DB2A8ABE62}" srcOrd="4" destOrd="0" presId="urn:microsoft.com/office/officeart/2009/3/layout/HorizontalOrganizationChart"/>
    <dgm:cxn modelId="{1204F515-E6E3-451E-A648-0B41223DFC68}" type="presParOf" srcId="{02562C16-3EB3-4078-887D-9A9CBE13A099}" destId="{38FDB096-5C06-4277-808D-B5B0A4EB9676}" srcOrd="5" destOrd="0" presId="urn:microsoft.com/office/officeart/2009/3/layout/HorizontalOrganizationChart"/>
    <dgm:cxn modelId="{350CCF3B-73BE-4769-AEEC-4C2F4A112062}" type="presParOf" srcId="{38FDB096-5C06-4277-808D-B5B0A4EB9676}" destId="{B061C2C9-DB26-4290-A273-54D24535BD5E}" srcOrd="0" destOrd="0" presId="urn:microsoft.com/office/officeart/2009/3/layout/HorizontalOrganizationChart"/>
    <dgm:cxn modelId="{016D909E-0A27-4A98-A80C-9DE8B1033C2D}" type="presParOf" srcId="{B061C2C9-DB26-4290-A273-54D24535BD5E}" destId="{403CE2CF-82E7-4150-A2B6-33DF14310765}" srcOrd="0" destOrd="0" presId="urn:microsoft.com/office/officeart/2009/3/layout/HorizontalOrganizationChart"/>
    <dgm:cxn modelId="{4A454A00-0624-41EA-BA0A-BBA0B4C3CD38}" type="presParOf" srcId="{B061C2C9-DB26-4290-A273-54D24535BD5E}" destId="{07D960C0-F734-4B96-8158-017C2F7C1DB1}" srcOrd="1" destOrd="0" presId="urn:microsoft.com/office/officeart/2009/3/layout/HorizontalOrganizationChart"/>
    <dgm:cxn modelId="{5683A832-BEDB-49C6-8574-29DA5E2E084E}" type="presParOf" srcId="{38FDB096-5C06-4277-808D-B5B0A4EB9676}" destId="{DB430A33-7BAC-4E3C-B9F4-76D7D23AFF0F}" srcOrd="1" destOrd="0" presId="urn:microsoft.com/office/officeart/2009/3/layout/HorizontalOrganizationChart"/>
    <dgm:cxn modelId="{62AA79AB-6EF5-4E96-A57E-8421511255A1}" type="presParOf" srcId="{38FDB096-5C06-4277-808D-B5B0A4EB9676}" destId="{56313EE5-EDA2-413D-AE5B-58E937C6C269}" srcOrd="2" destOrd="0" presId="urn:microsoft.com/office/officeart/2009/3/layout/HorizontalOrganizationChart"/>
    <dgm:cxn modelId="{36E5361D-3AE7-41C3-A549-27FFE2476DF8}" type="presParOf" srcId="{37BB1FC3-8FA3-4A93-9764-A1B8671CBEDC}" destId="{393A632D-2647-4621-9936-FDB383582388}" srcOrd="2" destOrd="0" presId="urn:microsoft.com/office/officeart/2009/3/layout/HorizontalOrganizationChart"/>
    <dgm:cxn modelId="{091DF9BA-55B4-4733-8C35-73FF797F1A73}" type="presParOf" srcId="{04410D1C-5E8A-4141-BA0F-0C591FCA6C4A}" destId="{89089445-19ED-4A72-A175-BC5609B9F424}" srcOrd="2" destOrd="0" presId="urn:microsoft.com/office/officeart/2009/3/layout/HorizontalOrganizationChart"/>
    <dgm:cxn modelId="{E3B8475F-35F5-4FB3-9B11-09A95E445910}" type="presParOf" srcId="{04410D1C-5E8A-4141-BA0F-0C591FCA6C4A}" destId="{D0AD33E7-2E0D-42FD-B3EF-BD9420D4852D}" srcOrd="3" destOrd="0" presId="urn:microsoft.com/office/officeart/2009/3/layout/HorizontalOrganizationChart"/>
    <dgm:cxn modelId="{1CDE6C32-5235-438A-BAD6-A70A78D1E734}" type="presParOf" srcId="{D0AD33E7-2E0D-42FD-B3EF-BD9420D4852D}" destId="{D729585F-0A50-4312-AAAF-F5EBFD27A4C6}" srcOrd="0" destOrd="0" presId="urn:microsoft.com/office/officeart/2009/3/layout/HorizontalOrganizationChart"/>
    <dgm:cxn modelId="{84D31D1E-5B9A-4359-9634-882B03B11E36}" type="presParOf" srcId="{D729585F-0A50-4312-AAAF-F5EBFD27A4C6}" destId="{2C44999C-3430-4AB7-AB7A-A50F7B33BF2D}" srcOrd="0" destOrd="0" presId="urn:microsoft.com/office/officeart/2009/3/layout/HorizontalOrganizationChart"/>
    <dgm:cxn modelId="{ECC45644-42F6-4BBB-8FE3-FF8255C89584}" type="presParOf" srcId="{D729585F-0A50-4312-AAAF-F5EBFD27A4C6}" destId="{16C22C9F-CD4B-49EA-8F0F-8F3E7A08E7DC}" srcOrd="1" destOrd="0" presId="urn:microsoft.com/office/officeart/2009/3/layout/HorizontalOrganizationChart"/>
    <dgm:cxn modelId="{AF625BC9-1E2E-4FE1-B3B1-7368EF600E0C}" type="presParOf" srcId="{D0AD33E7-2E0D-42FD-B3EF-BD9420D4852D}" destId="{34C81A4F-1121-4E2B-8945-D08A69581210}" srcOrd="1" destOrd="0" presId="urn:microsoft.com/office/officeart/2009/3/layout/HorizontalOrganizationChart"/>
    <dgm:cxn modelId="{7434FC92-76E9-46F5-96E7-23D36F48792F}" type="presParOf" srcId="{D0AD33E7-2E0D-42FD-B3EF-BD9420D4852D}" destId="{C3B8C31B-E57E-4805-B2CA-850AFC406691}" srcOrd="2" destOrd="0" presId="urn:microsoft.com/office/officeart/2009/3/layout/HorizontalOrganizationChart"/>
    <dgm:cxn modelId="{220039DC-6A00-4B94-A951-FCCE48050DF4}" type="presParOf" srcId="{FE3E820F-1530-4C67-9BAD-6206460815AA}" destId="{80D7D198-7FAF-4758-9617-9E3696462ED1}" srcOrd="2" destOrd="0" presId="urn:microsoft.com/office/officeart/2009/3/layout/HorizontalOrganizationChart"/>
    <dgm:cxn modelId="{B0F747E0-151C-4E7B-8597-4D374113F263}" type="presParOf" srcId="{F16B8CDC-EB14-4ACF-9161-54D68E9FBA93}" destId="{FDCFF0DC-B210-40E0-B41C-E5B86F541FC1}" srcOrd="2" destOrd="0" presId="urn:microsoft.com/office/officeart/2009/3/layout/HorizontalOrganizationChart"/>
    <dgm:cxn modelId="{446153CD-5CE6-46CE-BBA4-48BC92C7495C}" type="presParOf" srcId="{AC4A93D8-7D6F-41F7-82E6-123B7E5B8D4B}" destId="{3B792C41-638C-4AB1-8259-579154ED201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FD2231-F8B2-41A3-A4FF-A6CE401BE529}" type="doc">
      <dgm:prSet loTypeId="urn:microsoft.com/office/officeart/2009/3/layout/HorizontalOrganizationChart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1DB5CF1-32CD-4889-A967-42F3864F823B}">
      <dgm:prSet custT="1"/>
      <dgm:spPr/>
      <dgm:t>
        <a:bodyPr/>
        <a:lstStyle/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Juvenile Delinquency </a:t>
          </a:r>
        </a:p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Arrests</a:t>
          </a:r>
        </a:p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(Felony &amp; Misdemeanor)</a:t>
          </a:r>
        </a:p>
      </dgm:t>
    </dgm:pt>
    <dgm:pt modelId="{4D0A526B-5103-4FF7-BA0F-5F0EA07BCDE0}" type="parTrans" cxnId="{C931EEA2-2B89-4D02-AC03-00BA8E075715}">
      <dgm:prSet/>
      <dgm:spPr/>
      <dgm:t>
        <a:bodyPr/>
        <a:lstStyle/>
        <a:p>
          <a:endParaRPr lang="en-US" sz="2400"/>
        </a:p>
      </dgm:t>
    </dgm:pt>
    <dgm:pt modelId="{B4E4ED02-B8A5-4BDF-8F8F-D6ACE1805A0C}" type="sibTrans" cxnId="{C931EEA2-2B89-4D02-AC03-00BA8E075715}">
      <dgm:prSet/>
      <dgm:spPr/>
      <dgm:t>
        <a:bodyPr/>
        <a:lstStyle/>
        <a:p>
          <a:endParaRPr lang="en-US" sz="2400"/>
        </a:p>
      </dgm:t>
    </dgm:pt>
    <dgm:pt modelId="{018326E5-D5D6-45D3-AFE6-9CD4A46770FE}">
      <dgm:prSet custT="1"/>
      <dgm:spPr/>
      <dgm:t>
        <a:bodyPr/>
        <a:lstStyle/>
        <a:p>
          <a:r>
            <a:rPr lang="en-US" sz="1600" b="1">
              <a:latin typeface="Arial" panose="020B0604020202020204" pitchFamily="34" charset="0"/>
              <a:cs typeface="Arial" panose="020B0604020202020204" pitchFamily="34" charset="0"/>
            </a:rPr>
            <a:t>Family Court Petition</a:t>
          </a:r>
          <a:endParaRPr lang="en-US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C7AA11-6CF3-484A-B98E-CF8714F666D2}" type="parTrans" cxnId="{641A9B77-9B11-4932-B228-8DD9D2E8EF2E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321218-0470-4DCE-99FB-B74A58CA6E43}" type="sibTrans" cxnId="{641A9B77-9B11-4932-B228-8DD9D2E8EF2E}">
      <dgm:prSet/>
      <dgm:spPr/>
      <dgm:t>
        <a:bodyPr/>
        <a:lstStyle/>
        <a:p>
          <a:endParaRPr lang="en-US" sz="2400"/>
        </a:p>
      </dgm:t>
    </dgm:pt>
    <dgm:pt modelId="{7FDCCAB7-3EF4-4463-ACBE-9405264DC5DB}">
      <dgm:prSet custT="1"/>
      <dgm:spPr/>
      <dgm:t>
        <a:bodyPr/>
        <a:lstStyle/>
        <a:p>
          <a:r>
            <a:rPr lang="en-US" sz="1600" b="1">
              <a:latin typeface="Arial" panose="020B0604020202020204" pitchFamily="34" charset="0"/>
              <a:cs typeface="Arial" panose="020B0604020202020204" pitchFamily="34" charset="0"/>
            </a:rPr>
            <a:t>JD Finding</a:t>
          </a:r>
        </a:p>
      </dgm:t>
    </dgm:pt>
    <dgm:pt modelId="{E1B5546E-D665-476B-82F9-67137DFFE880}" type="parTrans" cxnId="{B49BB65F-E635-4337-9051-C507528C5BD4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643483-A834-470A-9845-C837937FC832}" type="sibTrans" cxnId="{B49BB65F-E635-4337-9051-C507528C5BD4}">
      <dgm:prSet/>
      <dgm:spPr/>
      <dgm:t>
        <a:bodyPr/>
        <a:lstStyle/>
        <a:p>
          <a:endParaRPr lang="en-US" sz="2400"/>
        </a:p>
      </dgm:t>
    </dgm:pt>
    <dgm:pt modelId="{0342B1E2-5047-4346-93DA-E25F0DA7490D}">
      <dgm:prSet custT="1"/>
      <dgm:spPr/>
      <dgm:t>
        <a:bodyPr/>
        <a:lstStyle/>
        <a:p>
          <a:r>
            <a:rPr lang="en-US" sz="1600" b="1">
              <a:latin typeface="Arial" panose="020B0604020202020204" pitchFamily="34" charset="0"/>
              <a:cs typeface="Arial" panose="020B0604020202020204" pitchFamily="34" charset="0"/>
            </a:rPr>
            <a:t>Dismissal/No Finding</a:t>
          </a:r>
        </a:p>
      </dgm:t>
    </dgm:pt>
    <dgm:pt modelId="{DD1865EE-3D7B-4C1C-B2A2-5833DEDA1A31}" type="parTrans" cxnId="{BA8EB688-F2B2-4BB3-94AB-55F36FE50969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C5A32B-5B68-45B5-8C01-F7032A840505}" type="sibTrans" cxnId="{BA8EB688-F2B2-4BB3-94AB-55F36FE50969}">
      <dgm:prSet/>
      <dgm:spPr/>
      <dgm:t>
        <a:bodyPr/>
        <a:lstStyle/>
        <a:p>
          <a:endParaRPr lang="en-US" sz="2400"/>
        </a:p>
      </dgm:t>
    </dgm:pt>
    <dgm:pt modelId="{E0BEF725-7009-4D80-AF46-DAE0F4057DB6}">
      <dgm:prSet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Placement</a:t>
          </a:r>
        </a:p>
      </dgm:t>
    </dgm:pt>
    <dgm:pt modelId="{4F865914-F011-401F-BDA0-18A7F636CF6B}" type="parTrans" cxnId="{F7E860D6-8063-4F0E-89B2-4447E1D75BC0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3A4055-0271-4613-B5E2-547D96071836}" type="sibTrans" cxnId="{F7E860D6-8063-4F0E-89B2-4447E1D75BC0}">
      <dgm:prSet/>
      <dgm:spPr/>
      <dgm:t>
        <a:bodyPr/>
        <a:lstStyle/>
        <a:p>
          <a:endParaRPr lang="en-US" sz="2400"/>
        </a:p>
      </dgm:t>
    </dgm:pt>
    <dgm:pt modelId="{4EBCD5EC-75D6-472C-BD20-5D3918C64CBD}">
      <dgm:prSet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Probation</a:t>
          </a:r>
        </a:p>
      </dgm:t>
    </dgm:pt>
    <dgm:pt modelId="{D800A3F0-E4C2-406B-8CFD-006D02F3D0DE}" type="parTrans" cxnId="{35D638CD-0EFF-499E-86BB-133DDA4FE937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27E7A6-FC32-4807-B9F6-CAB20B083487}" type="sibTrans" cxnId="{35D638CD-0EFF-499E-86BB-133DDA4FE937}">
      <dgm:prSet/>
      <dgm:spPr/>
      <dgm:t>
        <a:bodyPr/>
        <a:lstStyle/>
        <a:p>
          <a:endParaRPr lang="en-US" sz="2400"/>
        </a:p>
      </dgm:t>
    </dgm:pt>
    <dgm:pt modelId="{336CDBEF-A6CA-438C-81A1-B34071F6F60E}">
      <dgm:prSet custT="1"/>
      <dgm:spPr/>
      <dgm:t>
        <a:bodyPr/>
        <a:lstStyle/>
        <a:p>
          <a:r>
            <a:rPr lang="en-US" sz="1400" b="1">
              <a:latin typeface="Arial" panose="020B0604020202020204" pitchFamily="34" charset="0"/>
              <a:cs typeface="Arial" panose="020B0604020202020204" pitchFamily="34" charset="0"/>
            </a:rPr>
            <a:t>Conditional Discharge</a:t>
          </a:r>
        </a:p>
      </dgm:t>
    </dgm:pt>
    <dgm:pt modelId="{3CD8FAD7-C26D-409B-AFDC-5631D3C925BE}" type="parTrans" cxnId="{180EC865-4F3C-49CB-899E-5D45C0B888C6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09518D-AF71-4D2C-8AFD-197E420EFFC1}" type="sibTrans" cxnId="{180EC865-4F3C-49CB-899E-5D45C0B888C6}">
      <dgm:prSet/>
      <dgm:spPr/>
      <dgm:t>
        <a:bodyPr/>
        <a:lstStyle/>
        <a:p>
          <a:endParaRPr lang="en-US" sz="2400"/>
        </a:p>
      </dgm:t>
    </dgm:pt>
    <dgm:pt modelId="{E7B0AF33-C14E-4E0A-9387-EF5B6F576E41}">
      <dgm:prSet custT="1"/>
      <dgm:spPr/>
      <dgm:t>
        <a:bodyPr/>
        <a:lstStyle/>
        <a:p>
          <a:r>
            <a:rPr lang="en-US" sz="1600" b="1">
              <a:latin typeface="Arial" panose="020B0604020202020204" pitchFamily="34" charset="0"/>
              <a:cs typeface="Arial" panose="020B0604020202020204" pitchFamily="34" charset="0"/>
            </a:rPr>
            <a:t>Probation Intake</a:t>
          </a:r>
          <a:endParaRPr lang="en-US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BB96DE-3678-4780-9E08-9D9B8D7E6614}" type="sibTrans" cxnId="{D9D189D8-D1B8-41FB-8FF1-C89B32A2FD57}">
      <dgm:prSet/>
      <dgm:spPr/>
      <dgm:t>
        <a:bodyPr/>
        <a:lstStyle/>
        <a:p>
          <a:endParaRPr lang="en-US" sz="2400"/>
        </a:p>
      </dgm:t>
    </dgm:pt>
    <dgm:pt modelId="{73963C34-175F-4874-A901-97B83139D91A}" type="parTrans" cxnId="{D9D189D8-D1B8-41FB-8FF1-C89B32A2FD57}">
      <dgm:prSet custT="1"/>
      <dgm:spPr/>
      <dgm:t>
        <a:bodyPr/>
        <a:lstStyle/>
        <a:p>
          <a:endParaRPr 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DD3D87-3FF0-43E2-9BC7-BDEF53A2BFCE}">
      <dgm:prSet custT="1"/>
      <dgm:spPr/>
      <dgm:t>
        <a:bodyPr/>
        <a:lstStyle/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Adjustment Diversion</a:t>
          </a:r>
        </a:p>
      </dgm:t>
    </dgm:pt>
    <dgm:pt modelId="{22D5E19E-1D50-4EEB-9F84-ABAD54BA45D4}" type="parTrans" cxnId="{6B37EDEC-5C42-483E-BB72-C1C8CBC9B5F3}">
      <dgm:prSet/>
      <dgm:spPr/>
      <dgm:t>
        <a:bodyPr/>
        <a:lstStyle/>
        <a:p>
          <a:endParaRPr lang="en-US"/>
        </a:p>
      </dgm:t>
    </dgm:pt>
    <dgm:pt modelId="{83B7AA29-1250-4AAA-94BB-3E2B43AE90BC}" type="sibTrans" cxnId="{6B37EDEC-5C42-483E-BB72-C1C8CBC9B5F3}">
      <dgm:prSet/>
      <dgm:spPr/>
      <dgm:t>
        <a:bodyPr/>
        <a:lstStyle/>
        <a:p>
          <a:endParaRPr lang="en-US"/>
        </a:p>
      </dgm:t>
    </dgm:pt>
    <dgm:pt modelId="{54D33784-3EFD-4252-ABE4-D668F2CE6511}" type="pres">
      <dgm:prSet presAssocID="{4BFD2231-F8B2-41A3-A4FF-A6CE401BE52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C4A93D8-7D6F-41F7-82E6-123B7E5B8D4B}" type="pres">
      <dgm:prSet presAssocID="{91DB5CF1-32CD-4889-A967-42F3864F823B}" presName="hierRoot1" presStyleCnt="0">
        <dgm:presLayoutVars>
          <dgm:hierBranch val="init"/>
        </dgm:presLayoutVars>
      </dgm:prSet>
      <dgm:spPr/>
    </dgm:pt>
    <dgm:pt modelId="{12F521BF-274A-494D-A736-5A36A67F296D}" type="pres">
      <dgm:prSet presAssocID="{91DB5CF1-32CD-4889-A967-42F3864F823B}" presName="rootComposite1" presStyleCnt="0"/>
      <dgm:spPr/>
    </dgm:pt>
    <dgm:pt modelId="{3C6A3383-FD3B-4183-B521-641AF6984B71}" type="pres">
      <dgm:prSet presAssocID="{91DB5CF1-32CD-4889-A967-42F3864F823B}" presName="rootText1" presStyleLbl="node0" presStyleIdx="0" presStyleCnt="1" custScaleX="119973" custScaleY="185607">
        <dgm:presLayoutVars>
          <dgm:chPref val="3"/>
        </dgm:presLayoutVars>
      </dgm:prSet>
      <dgm:spPr/>
    </dgm:pt>
    <dgm:pt modelId="{D92F0E0A-727C-42A8-BDF1-AFCAB369B9F6}" type="pres">
      <dgm:prSet presAssocID="{91DB5CF1-32CD-4889-A967-42F3864F823B}" presName="rootConnector1" presStyleLbl="node1" presStyleIdx="0" presStyleCnt="0"/>
      <dgm:spPr/>
    </dgm:pt>
    <dgm:pt modelId="{7AE21AED-910F-416A-972F-A56D0866B88F}" type="pres">
      <dgm:prSet presAssocID="{91DB5CF1-32CD-4889-A967-42F3864F823B}" presName="hierChild2" presStyleCnt="0"/>
      <dgm:spPr/>
    </dgm:pt>
    <dgm:pt modelId="{F2899553-51C8-4D3D-9B0B-E6F885ABC140}" type="pres">
      <dgm:prSet presAssocID="{73963C34-175F-4874-A901-97B83139D91A}" presName="Name64" presStyleLbl="parChTrans1D2" presStyleIdx="0" presStyleCnt="1"/>
      <dgm:spPr/>
    </dgm:pt>
    <dgm:pt modelId="{F16B8CDC-EB14-4ACF-9161-54D68E9FBA93}" type="pres">
      <dgm:prSet presAssocID="{E7B0AF33-C14E-4E0A-9387-EF5B6F576E41}" presName="hierRoot2" presStyleCnt="0">
        <dgm:presLayoutVars>
          <dgm:hierBranch val="init"/>
        </dgm:presLayoutVars>
      </dgm:prSet>
      <dgm:spPr/>
    </dgm:pt>
    <dgm:pt modelId="{9FE5BEF0-822F-433B-AB2B-03C41858F4DB}" type="pres">
      <dgm:prSet presAssocID="{E7B0AF33-C14E-4E0A-9387-EF5B6F576E41}" presName="rootComposite" presStyleCnt="0"/>
      <dgm:spPr/>
    </dgm:pt>
    <dgm:pt modelId="{40857AD9-3DFA-4425-8F79-42FAAB724506}" type="pres">
      <dgm:prSet presAssocID="{E7B0AF33-C14E-4E0A-9387-EF5B6F576E41}" presName="rootText" presStyleLbl="node2" presStyleIdx="0" presStyleCnt="1" custScaleX="94802">
        <dgm:presLayoutVars>
          <dgm:chPref val="3"/>
        </dgm:presLayoutVars>
      </dgm:prSet>
      <dgm:spPr/>
    </dgm:pt>
    <dgm:pt modelId="{8A1CD03E-3ACA-4DC1-992B-546BB432A3C5}" type="pres">
      <dgm:prSet presAssocID="{E7B0AF33-C14E-4E0A-9387-EF5B6F576E41}" presName="rootConnector" presStyleLbl="node2" presStyleIdx="0" presStyleCnt="1"/>
      <dgm:spPr/>
    </dgm:pt>
    <dgm:pt modelId="{4FB95E69-60EF-4C9E-8521-5F5745FD144E}" type="pres">
      <dgm:prSet presAssocID="{E7B0AF33-C14E-4E0A-9387-EF5B6F576E41}" presName="hierChild4" presStyleCnt="0"/>
      <dgm:spPr/>
    </dgm:pt>
    <dgm:pt modelId="{CE125E64-3D13-4C84-9910-3D0F817A04CF}" type="pres">
      <dgm:prSet presAssocID="{22D5E19E-1D50-4EEB-9F84-ABAD54BA45D4}" presName="Name64" presStyleLbl="parChTrans1D3" presStyleIdx="0" presStyleCnt="2"/>
      <dgm:spPr/>
    </dgm:pt>
    <dgm:pt modelId="{385DA43B-5B48-4E4D-8AA6-B21A7173A498}" type="pres">
      <dgm:prSet presAssocID="{F7DD3D87-3FF0-43E2-9BC7-BDEF53A2BFCE}" presName="hierRoot2" presStyleCnt="0">
        <dgm:presLayoutVars>
          <dgm:hierBranch val="init"/>
        </dgm:presLayoutVars>
      </dgm:prSet>
      <dgm:spPr/>
    </dgm:pt>
    <dgm:pt modelId="{3C5FE685-599B-4922-A732-BD2D7ADD1ED8}" type="pres">
      <dgm:prSet presAssocID="{F7DD3D87-3FF0-43E2-9BC7-BDEF53A2BFCE}" presName="rootComposite" presStyleCnt="0"/>
      <dgm:spPr/>
    </dgm:pt>
    <dgm:pt modelId="{43048263-5380-4B8B-B1FC-78FAE5C40D58}" type="pres">
      <dgm:prSet presAssocID="{F7DD3D87-3FF0-43E2-9BC7-BDEF53A2BFCE}" presName="rootText" presStyleLbl="node3" presStyleIdx="0" presStyleCnt="2" custLinFactNeighborX="-346" custLinFactNeighborY="-58008">
        <dgm:presLayoutVars>
          <dgm:chPref val="3"/>
        </dgm:presLayoutVars>
      </dgm:prSet>
      <dgm:spPr/>
    </dgm:pt>
    <dgm:pt modelId="{752D015C-4DE6-4806-9645-7144356EE5D4}" type="pres">
      <dgm:prSet presAssocID="{F7DD3D87-3FF0-43E2-9BC7-BDEF53A2BFCE}" presName="rootConnector" presStyleLbl="node3" presStyleIdx="0" presStyleCnt="2"/>
      <dgm:spPr/>
    </dgm:pt>
    <dgm:pt modelId="{36B7F797-522F-431E-A574-5DEFF5A12063}" type="pres">
      <dgm:prSet presAssocID="{F7DD3D87-3FF0-43E2-9BC7-BDEF53A2BFCE}" presName="hierChild4" presStyleCnt="0"/>
      <dgm:spPr/>
    </dgm:pt>
    <dgm:pt modelId="{97C5162F-407D-402D-86D3-F031F4365F56}" type="pres">
      <dgm:prSet presAssocID="{F7DD3D87-3FF0-43E2-9BC7-BDEF53A2BFCE}" presName="hierChild5" presStyleCnt="0"/>
      <dgm:spPr/>
    </dgm:pt>
    <dgm:pt modelId="{D9FCC7CB-4367-4A19-B500-AAD75E8C99E4}" type="pres">
      <dgm:prSet presAssocID="{BBC7AA11-6CF3-484A-B98E-CF8714F666D2}" presName="Name64" presStyleLbl="parChTrans1D3" presStyleIdx="1" presStyleCnt="2"/>
      <dgm:spPr/>
    </dgm:pt>
    <dgm:pt modelId="{FE3E820F-1530-4C67-9BAD-6206460815AA}" type="pres">
      <dgm:prSet presAssocID="{018326E5-D5D6-45D3-AFE6-9CD4A46770FE}" presName="hierRoot2" presStyleCnt="0">
        <dgm:presLayoutVars>
          <dgm:hierBranch val="init"/>
        </dgm:presLayoutVars>
      </dgm:prSet>
      <dgm:spPr/>
    </dgm:pt>
    <dgm:pt modelId="{81FF8BDE-4CC5-445B-8D20-F89FDAFD6715}" type="pres">
      <dgm:prSet presAssocID="{018326E5-D5D6-45D3-AFE6-9CD4A46770FE}" presName="rootComposite" presStyleCnt="0"/>
      <dgm:spPr/>
    </dgm:pt>
    <dgm:pt modelId="{6AD5A3A7-29DD-4AA2-92ED-9663241F0000}" type="pres">
      <dgm:prSet presAssocID="{018326E5-D5D6-45D3-AFE6-9CD4A46770FE}" presName="rootText" presStyleLbl="node3" presStyleIdx="1" presStyleCnt="2" custLinFactNeighborX="-1219" custLinFactNeighborY="51947">
        <dgm:presLayoutVars>
          <dgm:chPref val="3"/>
        </dgm:presLayoutVars>
      </dgm:prSet>
      <dgm:spPr/>
    </dgm:pt>
    <dgm:pt modelId="{F9EC748B-8E32-4F38-A861-86BD2A72DB5F}" type="pres">
      <dgm:prSet presAssocID="{018326E5-D5D6-45D3-AFE6-9CD4A46770FE}" presName="rootConnector" presStyleLbl="node3" presStyleIdx="1" presStyleCnt="2"/>
      <dgm:spPr/>
    </dgm:pt>
    <dgm:pt modelId="{04410D1C-5E8A-4141-BA0F-0C591FCA6C4A}" type="pres">
      <dgm:prSet presAssocID="{018326E5-D5D6-45D3-AFE6-9CD4A46770FE}" presName="hierChild4" presStyleCnt="0"/>
      <dgm:spPr/>
    </dgm:pt>
    <dgm:pt modelId="{752220DB-E035-48D0-AF22-EC84C26EBDCC}" type="pres">
      <dgm:prSet presAssocID="{E1B5546E-D665-476B-82F9-67137DFFE880}" presName="Name64" presStyleLbl="parChTrans1D4" presStyleIdx="0" presStyleCnt="5"/>
      <dgm:spPr/>
    </dgm:pt>
    <dgm:pt modelId="{37BB1FC3-8FA3-4A93-9764-A1B8671CBEDC}" type="pres">
      <dgm:prSet presAssocID="{7FDCCAB7-3EF4-4463-ACBE-9405264DC5DB}" presName="hierRoot2" presStyleCnt="0">
        <dgm:presLayoutVars>
          <dgm:hierBranch val="init"/>
        </dgm:presLayoutVars>
      </dgm:prSet>
      <dgm:spPr/>
    </dgm:pt>
    <dgm:pt modelId="{5F98F0FF-97EF-40A7-8015-B0F67CC1FFCE}" type="pres">
      <dgm:prSet presAssocID="{7FDCCAB7-3EF4-4463-ACBE-9405264DC5DB}" presName="rootComposite" presStyleCnt="0"/>
      <dgm:spPr/>
    </dgm:pt>
    <dgm:pt modelId="{388BC07E-1332-407C-B668-BB8BDB644DA2}" type="pres">
      <dgm:prSet presAssocID="{7FDCCAB7-3EF4-4463-ACBE-9405264DC5DB}" presName="rootText" presStyleLbl="node4" presStyleIdx="0" presStyleCnt="5">
        <dgm:presLayoutVars>
          <dgm:chPref val="3"/>
        </dgm:presLayoutVars>
      </dgm:prSet>
      <dgm:spPr/>
    </dgm:pt>
    <dgm:pt modelId="{AEE0439D-D6F0-4942-AEF9-A228D9BABDA2}" type="pres">
      <dgm:prSet presAssocID="{7FDCCAB7-3EF4-4463-ACBE-9405264DC5DB}" presName="rootConnector" presStyleLbl="node4" presStyleIdx="0" presStyleCnt="5"/>
      <dgm:spPr/>
    </dgm:pt>
    <dgm:pt modelId="{02562C16-3EB3-4078-887D-9A9CBE13A099}" type="pres">
      <dgm:prSet presAssocID="{7FDCCAB7-3EF4-4463-ACBE-9405264DC5DB}" presName="hierChild4" presStyleCnt="0"/>
      <dgm:spPr/>
    </dgm:pt>
    <dgm:pt modelId="{1EDB300F-6E2E-4772-9A00-9DBEDFB4C567}" type="pres">
      <dgm:prSet presAssocID="{4F865914-F011-401F-BDA0-18A7F636CF6B}" presName="Name64" presStyleLbl="parChTrans1D4" presStyleIdx="1" presStyleCnt="5"/>
      <dgm:spPr/>
    </dgm:pt>
    <dgm:pt modelId="{3A879EAD-7E95-4CA7-A779-106F798A9B74}" type="pres">
      <dgm:prSet presAssocID="{E0BEF725-7009-4D80-AF46-DAE0F4057DB6}" presName="hierRoot2" presStyleCnt="0">
        <dgm:presLayoutVars>
          <dgm:hierBranch val="init"/>
        </dgm:presLayoutVars>
      </dgm:prSet>
      <dgm:spPr/>
    </dgm:pt>
    <dgm:pt modelId="{50F667E0-23D9-462E-82F4-484F0804BA94}" type="pres">
      <dgm:prSet presAssocID="{E0BEF725-7009-4D80-AF46-DAE0F4057DB6}" presName="rootComposite" presStyleCnt="0"/>
      <dgm:spPr/>
    </dgm:pt>
    <dgm:pt modelId="{398EE303-C8D0-4C16-B5F7-2E29AB5B3547}" type="pres">
      <dgm:prSet presAssocID="{E0BEF725-7009-4D80-AF46-DAE0F4057DB6}" presName="rootText" presStyleLbl="node4" presStyleIdx="1" presStyleCnt="5" custLinFactNeighborX="-7896" custLinFactNeighborY="-29751">
        <dgm:presLayoutVars>
          <dgm:chPref val="3"/>
        </dgm:presLayoutVars>
      </dgm:prSet>
      <dgm:spPr/>
    </dgm:pt>
    <dgm:pt modelId="{9514060D-11FF-485A-9E14-FF01C380661B}" type="pres">
      <dgm:prSet presAssocID="{E0BEF725-7009-4D80-AF46-DAE0F4057DB6}" presName="rootConnector" presStyleLbl="node4" presStyleIdx="1" presStyleCnt="5"/>
      <dgm:spPr/>
    </dgm:pt>
    <dgm:pt modelId="{4915B4D9-90BA-4EB3-8080-E719B11C3440}" type="pres">
      <dgm:prSet presAssocID="{E0BEF725-7009-4D80-AF46-DAE0F4057DB6}" presName="hierChild4" presStyleCnt="0"/>
      <dgm:spPr/>
    </dgm:pt>
    <dgm:pt modelId="{96EC1411-46F8-4A72-B535-07C14835CB3B}" type="pres">
      <dgm:prSet presAssocID="{E0BEF725-7009-4D80-AF46-DAE0F4057DB6}" presName="hierChild5" presStyleCnt="0"/>
      <dgm:spPr/>
    </dgm:pt>
    <dgm:pt modelId="{1256944E-0DA1-4341-AD07-A9E7242625A1}" type="pres">
      <dgm:prSet presAssocID="{D800A3F0-E4C2-406B-8CFD-006D02F3D0DE}" presName="Name64" presStyleLbl="parChTrans1D4" presStyleIdx="2" presStyleCnt="5"/>
      <dgm:spPr/>
    </dgm:pt>
    <dgm:pt modelId="{D9618258-8EA9-4071-82C8-99D3D04642F5}" type="pres">
      <dgm:prSet presAssocID="{4EBCD5EC-75D6-472C-BD20-5D3918C64CBD}" presName="hierRoot2" presStyleCnt="0">
        <dgm:presLayoutVars>
          <dgm:hierBranch val="init"/>
        </dgm:presLayoutVars>
      </dgm:prSet>
      <dgm:spPr/>
    </dgm:pt>
    <dgm:pt modelId="{046FA53D-1773-4F0D-AD0B-11C119EC2774}" type="pres">
      <dgm:prSet presAssocID="{4EBCD5EC-75D6-472C-BD20-5D3918C64CBD}" presName="rootComposite" presStyleCnt="0"/>
      <dgm:spPr/>
    </dgm:pt>
    <dgm:pt modelId="{C6FD0C27-3AD4-4B85-A017-945F5A69EEF3}" type="pres">
      <dgm:prSet presAssocID="{4EBCD5EC-75D6-472C-BD20-5D3918C64CBD}" presName="rootText" presStyleLbl="node4" presStyleIdx="2" presStyleCnt="5" custScaleX="102411" custLinFactNeighborX="-8307" custLinFactNeighborY="-11887">
        <dgm:presLayoutVars>
          <dgm:chPref val="3"/>
        </dgm:presLayoutVars>
      </dgm:prSet>
      <dgm:spPr/>
    </dgm:pt>
    <dgm:pt modelId="{9BCCFD97-E903-4962-A043-AD22F0AB457B}" type="pres">
      <dgm:prSet presAssocID="{4EBCD5EC-75D6-472C-BD20-5D3918C64CBD}" presName="rootConnector" presStyleLbl="node4" presStyleIdx="2" presStyleCnt="5"/>
      <dgm:spPr/>
    </dgm:pt>
    <dgm:pt modelId="{77292E2B-1C6A-438E-9233-92C071CA66B2}" type="pres">
      <dgm:prSet presAssocID="{4EBCD5EC-75D6-472C-BD20-5D3918C64CBD}" presName="hierChild4" presStyleCnt="0"/>
      <dgm:spPr/>
    </dgm:pt>
    <dgm:pt modelId="{2EC45474-761F-42FB-9847-6741EF3E2CDD}" type="pres">
      <dgm:prSet presAssocID="{4EBCD5EC-75D6-472C-BD20-5D3918C64CBD}" presName="hierChild5" presStyleCnt="0"/>
      <dgm:spPr/>
    </dgm:pt>
    <dgm:pt modelId="{AC87E92A-E985-4C61-B7A6-75DB2A8ABE62}" type="pres">
      <dgm:prSet presAssocID="{3CD8FAD7-C26D-409B-AFDC-5631D3C925BE}" presName="Name64" presStyleLbl="parChTrans1D4" presStyleIdx="3" presStyleCnt="5"/>
      <dgm:spPr/>
    </dgm:pt>
    <dgm:pt modelId="{38FDB096-5C06-4277-808D-B5B0A4EB9676}" type="pres">
      <dgm:prSet presAssocID="{336CDBEF-A6CA-438C-81A1-B34071F6F60E}" presName="hierRoot2" presStyleCnt="0">
        <dgm:presLayoutVars>
          <dgm:hierBranch val="init"/>
        </dgm:presLayoutVars>
      </dgm:prSet>
      <dgm:spPr/>
    </dgm:pt>
    <dgm:pt modelId="{B061C2C9-DB26-4290-A273-54D24535BD5E}" type="pres">
      <dgm:prSet presAssocID="{336CDBEF-A6CA-438C-81A1-B34071F6F60E}" presName="rootComposite" presStyleCnt="0"/>
      <dgm:spPr/>
    </dgm:pt>
    <dgm:pt modelId="{403CE2CF-82E7-4150-A2B6-33DF14310765}" type="pres">
      <dgm:prSet presAssocID="{336CDBEF-A6CA-438C-81A1-B34071F6F60E}" presName="rootText" presStyleLbl="node4" presStyleIdx="3" presStyleCnt="5" custScaleX="103988" custScaleY="102064" custLinFactNeighborX="-9140" custLinFactNeighborY="3996">
        <dgm:presLayoutVars>
          <dgm:chPref val="3"/>
        </dgm:presLayoutVars>
      </dgm:prSet>
      <dgm:spPr/>
    </dgm:pt>
    <dgm:pt modelId="{07D960C0-F734-4B96-8158-017C2F7C1DB1}" type="pres">
      <dgm:prSet presAssocID="{336CDBEF-A6CA-438C-81A1-B34071F6F60E}" presName="rootConnector" presStyleLbl="node4" presStyleIdx="3" presStyleCnt="5"/>
      <dgm:spPr/>
    </dgm:pt>
    <dgm:pt modelId="{DB430A33-7BAC-4E3C-B9F4-76D7D23AFF0F}" type="pres">
      <dgm:prSet presAssocID="{336CDBEF-A6CA-438C-81A1-B34071F6F60E}" presName="hierChild4" presStyleCnt="0"/>
      <dgm:spPr/>
    </dgm:pt>
    <dgm:pt modelId="{56313EE5-EDA2-413D-AE5B-58E937C6C269}" type="pres">
      <dgm:prSet presAssocID="{336CDBEF-A6CA-438C-81A1-B34071F6F60E}" presName="hierChild5" presStyleCnt="0"/>
      <dgm:spPr/>
    </dgm:pt>
    <dgm:pt modelId="{393A632D-2647-4621-9936-FDB383582388}" type="pres">
      <dgm:prSet presAssocID="{7FDCCAB7-3EF4-4463-ACBE-9405264DC5DB}" presName="hierChild5" presStyleCnt="0"/>
      <dgm:spPr/>
    </dgm:pt>
    <dgm:pt modelId="{89089445-19ED-4A72-A175-BC5609B9F424}" type="pres">
      <dgm:prSet presAssocID="{DD1865EE-3D7B-4C1C-B2A2-5833DEDA1A31}" presName="Name64" presStyleLbl="parChTrans1D4" presStyleIdx="4" presStyleCnt="5"/>
      <dgm:spPr/>
    </dgm:pt>
    <dgm:pt modelId="{D0AD33E7-2E0D-42FD-B3EF-BD9420D4852D}" type="pres">
      <dgm:prSet presAssocID="{0342B1E2-5047-4346-93DA-E25F0DA7490D}" presName="hierRoot2" presStyleCnt="0">
        <dgm:presLayoutVars>
          <dgm:hierBranch val="init"/>
        </dgm:presLayoutVars>
      </dgm:prSet>
      <dgm:spPr/>
    </dgm:pt>
    <dgm:pt modelId="{D729585F-0A50-4312-AAAF-F5EBFD27A4C6}" type="pres">
      <dgm:prSet presAssocID="{0342B1E2-5047-4346-93DA-E25F0DA7490D}" presName="rootComposite" presStyleCnt="0"/>
      <dgm:spPr/>
    </dgm:pt>
    <dgm:pt modelId="{2C44999C-3430-4AB7-AB7A-A50F7B33BF2D}" type="pres">
      <dgm:prSet presAssocID="{0342B1E2-5047-4346-93DA-E25F0DA7490D}" presName="rootText" presStyleLbl="node4" presStyleIdx="4" presStyleCnt="5" custLinFactY="37858" custLinFactNeighborX="0" custLinFactNeighborY="100000">
        <dgm:presLayoutVars>
          <dgm:chPref val="3"/>
        </dgm:presLayoutVars>
      </dgm:prSet>
      <dgm:spPr/>
    </dgm:pt>
    <dgm:pt modelId="{16C22C9F-CD4B-49EA-8F0F-8F3E7A08E7DC}" type="pres">
      <dgm:prSet presAssocID="{0342B1E2-5047-4346-93DA-E25F0DA7490D}" presName="rootConnector" presStyleLbl="node4" presStyleIdx="4" presStyleCnt="5"/>
      <dgm:spPr/>
    </dgm:pt>
    <dgm:pt modelId="{34C81A4F-1121-4E2B-8945-D08A69581210}" type="pres">
      <dgm:prSet presAssocID="{0342B1E2-5047-4346-93DA-E25F0DA7490D}" presName="hierChild4" presStyleCnt="0"/>
      <dgm:spPr/>
    </dgm:pt>
    <dgm:pt modelId="{C3B8C31B-E57E-4805-B2CA-850AFC406691}" type="pres">
      <dgm:prSet presAssocID="{0342B1E2-5047-4346-93DA-E25F0DA7490D}" presName="hierChild5" presStyleCnt="0"/>
      <dgm:spPr/>
    </dgm:pt>
    <dgm:pt modelId="{80D7D198-7FAF-4758-9617-9E3696462ED1}" type="pres">
      <dgm:prSet presAssocID="{018326E5-D5D6-45D3-AFE6-9CD4A46770FE}" presName="hierChild5" presStyleCnt="0"/>
      <dgm:spPr/>
    </dgm:pt>
    <dgm:pt modelId="{FDCFF0DC-B210-40E0-B41C-E5B86F541FC1}" type="pres">
      <dgm:prSet presAssocID="{E7B0AF33-C14E-4E0A-9387-EF5B6F576E41}" presName="hierChild5" presStyleCnt="0"/>
      <dgm:spPr/>
    </dgm:pt>
    <dgm:pt modelId="{3B792C41-638C-4AB1-8259-579154ED2014}" type="pres">
      <dgm:prSet presAssocID="{91DB5CF1-32CD-4889-A967-42F3864F823B}" presName="hierChild3" presStyleCnt="0"/>
      <dgm:spPr/>
    </dgm:pt>
  </dgm:ptLst>
  <dgm:cxnLst>
    <dgm:cxn modelId="{13039C02-D6C7-41FD-A0DC-757B944ECEE0}" type="presOf" srcId="{7FDCCAB7-3EF4-4463-ACBE-9405264DC5DB}" destId="{AEE0439D-D6F0-4942-AEF9-A228D9BABDA2}" srcOrd="1" destOrd="0" presId="urn:microsoft.com/office/officeart/2009/3/layout/HorizontalOrganizationChart"/>
    <dgm:cxn modelId="{A723A706-8253-4F41-813D-521E36FF6F12}" type="presOf" srcId="{73963C34-175F-4874-A901-97B83139D91A}" destId="{F2899553-51C8-4D3D-9B0B-E6F885ABC140}" srcOrd="0" destOrd="0" presId="urn:microsoft.com/office/officeart/2009/3/layout/HorizontalOrganizationChart"/>
    <dgm:cxn modelId="{493D5B09-65E0-49F7-8AFE-30624106AD6F}" type="presOf" srcId="{0342B1E2-5047-4346-93DA-E25F0DA7490D}" destId="{2C44999C-3430-4AB7-AB7A-A50F7B33BF2D}" srcOrd="0" destOrd="0" presId="urn:microsoft.com/office/officeart/2009/3/layout/HorizontalOrganizationChart"/>
    <dgm:cxn modelId="{4E65161B-F190-4BC0-AA94-49BB41D195BE}" type="presOf" srcId="{E0BEF725-7009-4D80-AF46-DAE0F4057DB6}" destId="{398EE303-C8D0-4C16-B5F7-2E29AB5B3547}" srcOrd="0" destOrd="0" presId="urn:microsoft.com/office/officeart/2009/3/layout/HorizontalOrganizationChart"/>
    <dgm:cxn modelId="{C95F9621-8956-48FB-9CE9-5EB6D1D46AD2}" type="presOf" srcId="{3CD8FAD7-C26D-409B-AFDC-5631D3C925BE}" destId="{AC87E92A-E985-4C61-B7A6-75DB2A8ABE62}" srcOrd="0" destOrd="0" presId="urn:microsoft.com/office/officeart/2009/3/layout/HorizontalOrganizationChart"/>
    <dgm:cxn modelId="{8D25D239-0E8A-4E12-84C7-731271ABEF0F}" type="presOf" srcId="{91DB5CF1-32CD-4889-A967-42F3864F823B}" destId="{3C6A3383-FD3B-4183-B521-641AF6984B71}" srcOrd="0" destOrd="0" presId="urn:microsoft.com/office/officeart/2009/3/layout/HorizontalOrganizationChart"/>
    <dgm:cxn modelId="{4AD25F3B-D663-42E5-B050-8BFB38AE7F5B}" type="presOf" srcId="{22D5E19E-1D50-4EEB-9F84-ABAD54BA45D4}" destId="{CE125E64-3D13-4C84-9910-3D0F817A04CF}" srcOrd="0" destOrd="0" presId="urn:microsoft.com/office/officeart/2009/3/layout/HorizontalOrganizationChart"/>
    <dgm:cxn modelId="{B49BB65F-E635-4337-9051-C507528C5BD4}" srcId="{018326E5-D5D6-45D3-AFE6-9CD4A46770FE}" destId="{7FDCCAB7-3EF4-4463-ACBE-9405264DC5DB}" srcOrd="0" destOrd="0" parTransId="{E1B5546E-D665-476B-82F9-67137DFFE880}" sibTransId="{20643483-A834-470A-9845-C837937FC832}"/>
    <dgm:cxn modelId="{10A0D25F-A775-4595-A656-CFA7DB5E1C28}" type="presOf" srcId="{7FDCCAB7-3EF4-4463-ACBE-9405264DC5DB}" destId="{388BC07E-1332-407C-B668-BB8BDB644DA2}" srcOrd="0" destOrd="0" presId="urn:microsoft.com/office/officeart/2009/3/layout/HorizontalOrganizationChart"/>
    <dgm:cxn modelId="{180EC865-4F3C-49CB-899E-5D45C0B888C6}" srcId="{7FDCCAB7-3EF4-4463-ACBE-9405264DC5DB}" destId="{336CDBEF-A6CA-438C-81A1-B34071F6F60E}" srcOrd="2" destOrd="0" parTransId="{3CD8FAD7-C26D-409B-AFDC-5631D3C925BE}" sibTransId="{EE09518D-AF71-4D2C-8AFD-197E420EFFC1}"/>
    <dgm:cxn modelId="{804C1755-26F6-4661-A3EB-BF95B724D087}" type="presOf" srcId="{91DB5CF1-32CD-4889-A967-42F3864F823B}" destId="{D92F0E0A-727C-42A8-BDF1-AFCAB369B9F6}" srcOrd="1" destOrd="0" presId="urn:microsoft.com/office/officeart/2009/3/layout/HorizontalOrganizationChart"/>
    <dgm:cxn modelId="{641A9B77-9B11-4932-B228-8DD9D2E8EF2E}" srcId="{E7B0AF33-C14E-4E0A-9387-EF5B6F576E41}" destId="{018326E5-D5D6-45D3-AFE6-9CD4A46770FE}" srcOrd="1" destOrd="0" parTransId="{BBC7AA11-6CF3-484A-B98E-CF8714F666D2}" sibTransId="{70321218-0470-4DCE-99FB-B74A58CA6E43}"/>
    <dgm:cxn modelId="{3F646A78-D7D1-4479-986D-4881A38AEFAD}" type="presOf" srcId="{4EBCD5EC-75D6-472C-BD20-5D3918C64CBD}" destId="{9BCCFD97-E903-4962-A043-AD22F0AB457B}" srcOrd="1" destOrd="0" presId="urn:microsoft.com/office/officeart/2009/3/layout/HorizontalOrganizationChart"/>
    <dgm:cxn modelId="{69C58482-44D7-4671-9BCD-03C8FEF1A817}" type="presOf" srcId="{BBC7AA11-6CF3-484A-B98E-CF8714F666D2}" destId="{D9FCC7CB-4367-4A19-B500-AAD75E8C99E4}" srcOrd="0" destOrd="0" presId="urn:microsoft.com/office/officeart/2009/3/layout/HorizontalOrganizationChart"/>
    <dgm:cxn modelId="{E1BB4787-C51E-4971-91D5-2570F9493F19}" type="presOf" srcId="{336CDBEF-A6CA-438C-81A1-B34071F6F60E}" destId="{07D960C0-F734-4B96-8158-017C2F7C1DB1}" srcOrd="1" destOrd="0" presId="urn:microsoft.com/office/officeart/2009/3/layout/HorizontalOrganizationChart"/>
    <dgm:cxn modelId="{BA8EB688-F2B2-4BB3-94AB-55F36FE50969}" srcId="{018326E5-D5D6-45D3-AFE6-9CD4A46770FE}" destId="{0342B1E2-5047-4346-93DA-E25F0DA7490D}" srcOrd="1" destOrd="0" parTransId="{DD1865EE-3D7B-4C1C-B2A2-5833DEDA1A31}" sibTransId="{CEC5A32B-5B68-45B5-8C01-F7032A840505}"/>
    <dgm:cxn modelId="{5286C690-949C-4AE0-BB73-A0389EDA299E}" type="presOf" srcId="{0342B1E2-5047-4346-93DA-E25F0DA7490D}" destId="{16C22C9F-CD4B-49EA-8F0F-8F3E7A08E7DC}" srcOrd="1" destOrd="0" presId="urn:microsoft.com/office/officeart/2009/3/layout/HorizontalOrganizationChart"/>
    <dgm:cxn modelId="{32997194-F73E-4473-A7B2-C9601F62868C}" type="presOf" srcId="{D800A3F0-E4C2-406B-8CFD-006D02F3D0DE}" destId="{1256944E-0DA1-4341-AD07-A9E7242625A1}" srcOrd="0" destOrd="0" presId="urn:microsoft.com/office/officeart/2009/3/layout/HorizontalOrganizationChart"/>
    <dgm:cxn modelId="{BEC5ADA1-95D4-42DB-8C7C-F26CB83FC069}" type="presOf" srcId="{4EBCD5EC-75D6-472C-BD20-5D3918C64CBD}" destId="{C6FD0C27-3AD4-4B85-A017-945F5A69EEF3}" srcOrd="0" destOrd="0" presId="urn:microsoft.com/office/officeart/2009/3/layout/HorizontalOrganizationChart"/>
    <dgm:cxn modelId="{C6DCE6A2-FC00-496B-B004-BEFFFD493B37}" type="presOf" srcId="{E7B0AF33-C14E-4E0A-9387-EF5B6F576E41}" destId="{40857AD9-3DFA-4425-8F79-42FAAB724506}" srcOrd="0" destOrd="0" presId="urn:microsoft.com/office/officeart/2009/3/layout/HorizontalOrganizationChart"/>
    <dgm:cxn modelId="{C931EEA2-2B89-4D02-AC03-00BA8E075715}" srcId="{4BFD2231-F8B2-41A3-A4FF-A6CE401BE529}" destId="{91DB5CF1-32CD-4889-A967-42F3864F823B}" srcOrd="0" destOrd="0" parTransId="{4D0A526B-5103-4FF7-BA0F-5F0EA07BCDE0}" sibTransId="{B4E4ED02-B8A5-4BDF-8F8F-D6ACE1805A0C}"/>
    <dgm:cxn modelId="{BAEF1EA3-AB16-4800-8195-3971DF7DDE95}" type="presOf" srcId="{F7DD3D87-3FF0-43E2-9BC7-BDEF53A2BFCE}" destId="{752D015C-4DE6-4806-9645-7144356EE5D4}" srcOrd="1" destOrd="0" presId="urn:microsoft.com/office/officeart/2009/3/layout/HorizontalOrganizationChart"/>
    <dgm:cxn modelId="{39B81FA3-307E-4021-8ACA-D944C123745B}" type="presOf" srcId="{018326E5-D5D6-45D3-AFE6-9CD4A46770FE}" destId="{6AD5A3A7-29DD-4AA2-92ED-9663241F0000}" srcOrd="0" destOrd="0" presId="urn:microsoft.com/office/officeart/2009/3/layout/HorizontalOrganizationChart"/>
    <dgm:cxn modelId="{19487CA6-2BB0-41A2-9174-2DA19F8329A8}" type="presOf" srcId="{E7B0AF33-C14E-4E0A-9387-EF5B6F576E41}" destId="{8A1CD03E-3ACA-4DC1-992B-546BB432A3C5}" srcOrd="1" destOrd="0" presId="urn:microsoft.com/office/officeart/2009/3/layout/HorizontalOrganizationChart"/>
    <dgm:cxn modelId="{C61FC2AD-F297-4C69-A235-1A1501459F67}" type="presOf" srcId="{4BFD2231-F8B2-41A3-A4FF-A6CE401BE529}" destId="{54D33784-3EFD-4252-ABE4-D668F2CE6511}" srcOrd="0" destOrd="0" presId="urn:microsoft.com/office/officeart/2009/3/layout/HorizontalOrganizationChart"/>
    <dgm:cxn modelId="{F2C868B1-D49E-4660-AB8F-691152188C7E}" type="presOf" srcId="{E0BEF725-7009-4D80-AF46-DAE0F4057DB6}" destId="{9514060D-11FF-485A-9E14-FF01C380661B}" srcOrd="1" destOrd="0" presId="urn:microsoft.com/office/officeart/2009/3/layout/HorizontalOrganizationChart"/>
    <dgm:cxn modelId="{700BCCB4-F49F-414F-80FA-76A1ED72C8DE}" type="presOf" srcId="{E1B5546E-D665-476B-82F9-67137DFFE880}" destId="{752220DB-E035-48D0-AF22-EC84C26EBDCC}" srcOrd="0" destOrd="0" presId="urn:microsoft.com/office/officeart/2009/3/layout/HorizontalOrganizationChart"/>
    <dgm:cxn modelId="{80E79EC5-ED7E-4CF3-A059-CE442825562F}" type="presOf" srcId="{DD1865EE-3D7B-4C1C-B2A2-5833DEDA1A31}" destId="{89089445-19ED-4A72-A175-BC5609B9F424}" srcOrd="0" destOrd="0" presId="urn:microsoft.com/office/officeart/2009/3/layout/HorizontalOrganizationChart"/>
    <dgm:cxn modelId="{35D638CD-0EFF-499E-86BB-133DDA4FE937}" srcId="{7FDCCAB7-3EF4-4463-ACBE-9405264DC5DB}" destId="{4EBCD5EC-75D6-472C-BD20-5D3918C64CBD}" srcOrd="1" destOrd="0" parTransId="{D800A3F0-E4C2-406B-8CFD-006D02F3D0DE}" sibTransId="{6227E7A6-FC32-4807-B9F6-CAB20B083487}"/>
    <dgm:cxn modelId="{F7E860D6-8063-4F0E-89B2-4447E1D75BC0}" srcId="{7FDCCAB7-3EF4-4463-ACBE-9405264DC5DB}" destId="{E0BEF725-7009-4D80-AF46-DAE0F4057DB6}" srcOrd="0" destOrd="0" parTransId="{4F865914-F011-401F-BDA0-18A7F636CF6B}" sibTransId="{613A4055-0271-4613-B5E2-547D96071836}"/>
    <dgm:cxn modelId="{D9D189D8-D1B8-41FB-8FF1-C89B32A2FD57}" srcId="{91DB5CF1-32CD-4889-A967-42F3864F823B}" destId="{E7B0AF33-C14E-4E0A-9387-EF5B6F576E41}" srcOrd="0" destOrd="0" parTransId="{73963C34-175F-4874-A901-97B83139D91A}" sibTransId="{35BB96DE-3678-4780-9E08-9D9B8D7E6614}"/>
    <dgm:cxn modelId="{B35266E2-B3F8-4171-BA56-721DEA7362DD}" type="presOf" srcId="{336CDBEF-A6CA-438C-81A1-B34071F6F60E}" destId="{403CE2CF-82E7-4150-A2B6-33DF14310765}" srcOrd="0" destOrd="0" presId="urn:microsoft.com/office/officeart/2009/3/layout/HorizontalOrganizationChart"/>
    <dgm:cxn modelId="{6B37EDEC-5C42-483E-BB72-C1C8CBC9B5F3}" srcId="{E7B0AF33-C14E-4E0A-9387-EF5B6F576E41}" destId="{F7DD3D87-3FF0-43E2-9BC7-BDEF53A2BFCE}" srcOrd="0" destOrd="0" parTransId="{22D5E19E-1D50-4EEB-9F84-ABAD54BA45D4}" sibTransId="{83B7AA29-1250-4AAA-94BB-3E2B43AE90BC}"/>
    <dgm:cxn modelId="{52CDC1EE-731E-43E6-98F8-3AAB0CE380E5}" type="presOf" srcId="{4F865914-F011-401F-BDA0-18A7F636CF6B}" destId="{1EDB300F-6E2E-4772-9A00-9DBEDFB4C567}" srcOrd="0" destOrd="0" presId="urn:microsoft.com/office/officeart/2009/3/layout/HorizontalOrganizationChart"/>
    <dgm:cxn modelId="{EC0A11FF-D41B-4F26-8977-6E93D44F0D5B}" type="presOf" srcId="{F7DD3D87-3FF0-43E2-9BC7-BDEF53A2BFCE}" destId="{43048263-5380-4B8B-B1FC-78FAE5C40D58}" srcOrd="0" destOrd="0" presId="urn:microsoft.com/office/officeart/2009/3/layout/HorizontalOrganizationChart"/>
    <dgm:cxn modelId="{E1EF8DFF-BA8C-4144-BB1D-6614BA7AA595}" type="presOf" srcId="{018326E5-D5D6-45D3-AFE6-9CD4A46770FE}" destId="{F9EC748B-8E32-4F38-A861-86BD2A72DB5F}" srcOrd="1" destOrd="0" presId="urn:microsoft.com/office/officeart/2009/3/layout/HorizontalOrganizationChart"/>
    <dgm:cxn modelId="{71E18873-16CC-4D7C-ACD9-3B7C48B6C451}" type="presParOf" srcId="{54D33784-3EFD-4252-ABE4-D668F2CE6511}" destId="{AC4A93D8-7D6F-41F7-82E6-123B7E5B8D4B}" srcOrd="0" destOrd="0" presId="urn:microsoft.com/office/officeart/2009/3/layout/HorizontalOrganizationChart"/>
    <dgm:cxn modelId="{8496E408-C85B-45CD-9653-9009BCC54A9F}" type="presParOf" srcId="{AC4A93D8-7D6F-41F7-82E6-123B7E5B8D4B}" destId="{12F521BF-274A-494D-A736-5A36A67F296D}" srcOrd="0" destOrd="0" presId="urn:microsoft.com/office/officeart/2009/3/layout/HorizontalOrganizationChart"/>
    <dgm:cxn modelId="{BC0DA558-306C-41CF-ABC7-41E39179AE54}" type="presParOf" srcId="{12F521BF-274A-494D-A736-5A36A67F296D}" destId="{3C6A3383-FD3B-4183-B521-641AF6984B71}" srcOrd="0" destOrd="0" presId="urn:microsoft.com/office/officeart/2009/3/layout/HorizontalOrganizationChart"/>
    <dgm:cxn modelId="{CCC87132-E8AD-479D-9C10-31176F935754}" type="presParOf" srcId="{12F521BF-274A-494D-A736-5A36A67F296D}" destId="{D92F0E0A-727C-42A8-BDF1-AFCAB369B9F6}" srcOrd="1" destOrd="0" presId="urn:microsoft.com/office/officeart/2009/3/layout/HorizontalOrganizationChart"/>
    <dgm:cxn modelId="{560359C7-991C-4AC8-9E22-AC9CB460F5FB}" type="presParOf" srcId="{AC4A93D8-7D6F-41F7-82E6-123B7E5B8D4B}" destId="{7AE21AED-910F-416A-972F-A56D0866B88F}" srcOrd="1" destOrd="0" presId="urn:microsoft.com/office/officeart/2009/3/layout/HorizontalOrganizationChart"/>
    <dgm:cxn modelId="{E7C04A27-7AD1-42F8-B51F-D15E16F3FBD9}" type="presParOf" srcId="{7AE21AED-910F-416A-972F-A56D0866B88F}" destId="{F2899553-51C8-4D3D-9B0B-E6F885ABC140}" srcOrd="0" destOrd="0" presId="urn:microsoft.com/office/officeart/2009/3/layout/HorizontalOrganizationChart"/>
    <dgm:cxn modelId="{EDDF2E79-570A-4488-8FE7-E121000F11D2}" type="presParOf" srcId="{7AE21AED-910F-416A-972F-A56D0866B88F}" destId="{F16B8CDC-EB14-4ACF-9161-54D68E9FBA93}" srcOrd="1" destOrd="0" presId="urn:microsoft.com/office/officeart/2009/3/layout/HorizontalOrganizationChart"/>
    <dgm:cxn modelId="{C0DE3649-656C-4192-92D0-2BAE58E00210}" type="presParOf" srcId="{F16B8CDC-EB14-4ACF-9161-54D68E9FBA93}" destId="{9FE5BEF0-822F-433B-AB2B-03C41858F4DB}" srcOrd="0" destOrd="0" presId="urn:microsoft.com/office/officeart/2009/3/layout/HorizontalOrganizationChart"/>
    <dgm:cxn modelId="{B7D52C5F-EE3A-4A9E-B9B9-FFBAE1CF13D4}" type="presParOf" srcId="{9FE5BEF0-822F-433B-AB2B-03C41858F4DB}" destId="{40857AD9-3DFA-4425-8F79-42FAAB724506}" srcOrd="0" destOrd="0" presId="urn:microsoft.com/office/officeart/2009/3/layout/HorizontalOrganizationChart"/>
    <dgm:cxn modelId="{40769A26-04B5-4787-AE9B-9A3EDB10E0CF}" type="presParOf" srcId="{9FE5BEF0-822F-433B-AB2B-03C41858F4DB}" destId="{8A1CD03E-3ACA-4DC1-992B-546BB432A3C5}" srcOrd="1" destOrd="0" presId="urn:microsoft.com/office/officeart/2009/3/layout/HorizontalOrganizationChart"/>
    <dgm:cxn modelId="{51E72F77-AAE6-4ADC-B340-50420793094F}" type="presParOf" srcId="{F16B8CDC-EB14-4ACF-9161-54D68E9FBA93}" destId="{4FB95E69-60EF-4C9E-8521-5F5745FD144E}" srcOrd="1" destOrd="0" presId="urn:microsoft.com/office/officeart/2009/3/layout/HorizontalOrganizationChart"/>
    <dgm:cxn modelId="{A990C562-B6DE-42BA-8CE9-85606E7347E0}" type="presParOf" srcId="{4FB95E69-60EF-4C9E-8521-5F5745FD144E}" destId="{CE125E64-3D13-4C84-9910-3D0F817A04CF}" srcOrd="0" destOrd="0" presId="urn:microsoft.com/office/officeart/2009/3/layout/HorizontalOrganizationChart"/>
    <dgm:cxn modelId="{408E5BE8-A162-49BE-8DC4-43FD00DD293C}" type="presParOf" srcId="{4FB95E69-60EF-4C9E-8521-5F5745FD144E}" destId="{385DA43B-5B48-4E4D-8AA6-B21A7173A498}" srcOrd="1" destOrd="0" presId="urn:microsoft.com/office/officeart/2009/3/layout/HorizontalOrganizationChart"/>
    <dgm:cxn modelId="{36F4A1F7-F6E6-4246-9FD6-E48D25E5B9BA}" type="presParOf" srcId="{385DA43B-5B48-4E4D-8AA6-B21A7173A498}" destId="{3C5FE685-599B-4922-A732-BD2D7ADD1ED8}" srcOrd="0" destOrd="0" presId="urn:microsoft.com/office/officeart/2009/3/layout/HorizontalOrganizationChart"/>
    <dgm:cxn modelId="{FF270032-F74D-4478-830B-2B9920B9F16B}" type="presParOf" srcId="{3C5FE685-599B-4922-A732-BD2D7ADD1ED8}" destId="{43048263-5380-4B8B-B1FC-78FAE5C40D58}" srcOrd="0" destOrd="0" presId="urn:microsoft.com/office/officeart/2009/3/layout/HorizontalOrganizationChart"/>
    <dgm:cxn modelId="{DBD9A5DA-308A-4ACA-8AA4-64DE9959C0C4}" type="presParOf" srcId="{3C5FE685-599B-4922-A732-BD2D7ADD1ED8}" destId="{752D015C-4DE6-4806-9645-7144356EE5D4}" srcOrd="1" destOrd="0" presId="urn:microsoft.com/office/officeart/2009/3/layout/HorizontalOrganizationChart"/>
    <dgm:cxn modelId="{49E56B0B-2C34-4E69-9C91-B4FFB1DA39FA}" type="presParOf" srcId="{385DA43B-5B48-4E4D-8AA6-B21A7173A498}" destId="{36B7F797-522F-431E-A574-5DEFF5A12063}" srcOrd="1" destOrd="0" presId="urn:microsoft.com/office/officeart/2009/3/layout/HorizontalOrganizationChart"/>
    <dgm:cxn modelId="{2126C70A-8D16-4400-9B72-D0A8E86F922C}" type="presParOf" srcId="{385DA43B-5B48-4E4D-8AA6-B21A7173A498}" destId="{97C5162F-407D-402D-86D3-F031F4365F56}" srcOrd="2" destOrd="0" presId="urn:microsoft.com/office/officeart/2009/3/layout/HorizontalOrganizationChart"/>
    <dgm:cxn modelId="{DD9BB52C-C3F8-4CB3-9F6A-335C736541B1}" type="presParOf" srcId="{4FB95E69-60EF-4C9E-8521-5F5745FD144E}" destId="{D9FCC7CB-4367-4A19-B500-AAD75E8C99E4}" srcOrd="2" destOrd="0" presId="urn:microsoft.com/office/officeart/2009/3/layout/HorizontalOrganizationChart"/>
    <dgm:cxn modelId="{F55F917F-C6A2-4D53-9CD9-D1FC6A192F9E}" type="presParOf" srcId="{4FB95E69-60EF-4C9E-8521-5F5745FD144E}" destId="{FE3E820F-1530-4C67-9BAD-6206460815AA}" srcOrd="3" destOrd="0" presId="urn:microsoft.com/office/officeart/2009/3/layout/HorizontalOrganizationChart"/>
    <dgm:cxn modelId="{492BC4DD-CA53-45CD-9CFF-596FF50CCACD}" type="presParOf" srcId="{FE3E820F-1530-4C67-9BAD-6206460815AA}" destId="{81FF8BDE-4CC5-445B-8D20-F89FDAFD6715}" srcOrd="0" destOrd="0" presId="urn:microsoft.com/office/officeart/2009/3/layout/HorizontalOrganizationChart"/>
    <dgm:cxn modelId="{456194B2-B386-4494-8658-ACE8F77F0F83}" type="presParOf" srcId="{81FF8BDE-4CC5-445B-8D20-F89FDAFD6715}" destId="{6AD5A3A7-29DD-4AA2-92ED-9663241F0000}" srcOrd="0" destOrd="0" presId="urn:microsoft.com/office/officeart/2009/3/layout/HorizontalOrganizationChart"/>
    <dgm:cxn modelId="{A89EE147-5F48-4B7B-BFCF-B00B426A0FFC}" type="presParOf" srcId="{81FF8BDE-4CC5-445B-8D20-F89FDAFD6715}" destId="{F9EC748B-8E32-4F38-A861-86BD2A72DB5F}" srcOrd="1" destOrd="0" presId="urn:microsoft.com/office/officeart/2009/3/layout/HorizontalOrganizationChart"/>
    <dgm:cxn modelId="{AD863B06-BB1C-4532-92A0-D832858E6458}" type="presParOf" srcId="{FE3E820F-1530-4C67-9BAD-6206460815AA}" destId="{04410D1C-5E8A-4141-BA0F-0C591FCA6C4A}" srcOrd="1" destOrd="0" presId="urn:microsoft.com/office/officeart/2009/3/layout/HorizontalOrganizationChart"/>
    <dgm:cxn modelId="{209A5114-66C8-416F-83BD-0FF2D4653447}" type="presParOf" srcId="{04410D1C-5E8A-4141-BA0F-0C591FCA6C4A}" destId="{752220DB-E035-48D0-AF22-EC84C26EBDCC}" srcOrd="0" destOrd="0" presId="urn:microsoft.com/office/officeart/2009/3/layout/HorizontalOrganizationChart"/>
    <dgm:cxn modelId="{CB293CBF-82E6-4CD9-AB4A-70310AB6DE42}" type="presParOf" srcId="{04410D1C-5E8A-4141-BA0F-0C591FCA6C4A}" destId="{37BB1FC3-8FA3-4A93-9764-A1B8671CBEDC}" srcOrd="1" destOrd="0" presId="urn:microsoft.com/office/officeart/2009/3/layout/HorizontalOrganizationChart"/>
    <dgm:cxn modelId="{F7C8C143-AAC3-4825-99FD-195401096DE7}" type="presParOf" srcId="{37BB1FC3-8FA3-4A93-9764-A1B8671CBEDC}" destId="{5F98F0FF-97EF-40A7-8015-B0F67CC1FFCE}" srcOrd="0" destOrd="0" presId="urn:microsoft.com/office/officeart/2009/3/layout/HorizontalOrganizationChart"/>
    <dgm:cxn modelId="{76824F37-C0FA-4FFD-BD38-29E899469A25}" type="presParOf" srcId="{5F98F0FF-97EF-40A7-8015-B0F67CC1FFCE}" destId="{388BC07E-1332-407C-B668-BB8BDB644DA2}" srcOrd="0" destOrd="0" presId="urn:microsoft.com/office/officeart/2009/3/layout/HorizontalOrganizationChart"/>
    <dgm:cxn modelId="{18AE85C1-BF58-415B-BE57-710E60B673D5}" type="presParOf" srcId="{5F98F0FF-97EF-40A7-8015-B0F67CC1FFCE}" destId="{AEE0439D-D6F0-4942-AEF9-A228D9BABDA2}" srcOrd="1" destOrd="0" presId="urn:microsoft.com/office/officeart/2009/3/layout/HorizontalOrganizationChart"/>
    <dgm:cxn modelId="{1C548694-E9C3-41EE-88DF-E648AB8A1BA9}" type="presParOf" srcId="{37BB1FC3-8FA3-4A93-9764-A1B8671CBEDC}" destId="{02562C16-3EB3-4078-887D-9A9CBE13A099}" srcOrd="1" destOrd="0" presId="urn:microsoft.com/office/officeart/2009/3/layout/HorizontalOrganizationChart"/>
    <dgm:cxn modelId="{0582C810-EB18-45AB-9EB9-254D36D1AEA8}" type="presParOf" srcId="{02562C16-3EB3-4078-887D-9A9CBE13A099}" destId="{1EDB300F-6E2E-4772-9A00-9DBEDFB4C567}" srcOrd="0" destOrd="0" presId="urn:microsoft.com/office/officeart/2009/3/layout/HorizontalOrganizationChart"/>
    <dgm:cxn modelId="{CF992D1B-2C3A-496B-ACEB-A53893D1EF97}" type="presParOf" srcId="{02562C16-3EB3-4078-887D-9A9CBE13A099}" destId="{3A879EAD-7E95-4CA7-A779-106F798A9B74}" srcOrd="1" destOrd="0" presId="urn:microsoft.com/office/officeart/2009/3/layout/HorizontalOrganizationChart"/>
    <dgm:cxn modelId="{52D60FDC-874C-4B8D-8034-6CC544F1B7CC}" type="presParOf" srcId="{3A879EAD-7E95-4CA7-A779-106F798A9B74}" destId="{50F667E0-23D9-462E-82F4-484F0804BA94}" srcOrd="0" destOrd="0" presId="urn:microsoft.com/office/officeart/2009/3/layout/HorizontalOrganizationChart"/>
    <dgm:cxn modelId="{54EAC469-1FEB-4AC7-A5B7-C5045996B3D0}" type="presParOf" srcId="{50F667E0-23D9-462E-82F4-484F0804BA94}" destId="{398EE303-C8D0-4C16-B5F7-2E29AB5B3547}" srcOrd="0" destOrd="0" presId="urn:microsoft.com/office/officeart/2009/3/layout/HorizontalOrganizationChart"/>
    <dgm:cxn modelId="{91663A60-F726-4A60-A30B-6FBB8AA3DF6B}" type="presParOf" srcId="{50F667E0-23D9-462E-82F4-484F0804BA94}" destId="{9514060D-11FF-485A-9E14-FF01C380661B}" srcOrd="1" destOrd="0" presId="urn:microsoft.com/office/officeart/2009/3/layout/HorizontalOrganizationChart"/>
    <dgm:cxn modelId="{97E4CFCC-AE3D-40F6-9EE6-54B0EB81A86D}" type="presParOf" srcId="{3A879EAD-7E95-4CA7-A779-106F798A9B74}" destId="{4915B4D9-90BA-4EB3-8080-E719B11C3440}" srcOrd="1" destOrd="0" presId="urn:microsoft.com/office/officeart/2009/3/layout/HorizontalOrganizationChart"/>
    <dgm:cxn modelId="{6DEBB1A2-96F7-4C7C-B7E9-36A6AF641D20}" type="presParOf" srcId="{3A879EAD-7E95-4CA7-A779-106F798A9B74}" destId="{96EC1411-46F8-4A72-B535-07C14835CB3B}" srcOrd="2" destOrd="0" presId="urn:microsoft.com/office/officeart/2009/3/layout/HorizontalOrganizationChart"/>
    <dgm:cxn modelId="{2AF8B813-EAB5-4ADA-A6E8-1FD58FC0001F}" type="presParOf" srcId="{02562C16-3EB3-4078-887D-9A9CBE13A099}" destId="{1256944E-0DA1-4341-AD07-A9E7242625A1}" srcOrd="2" destOrd="0" presId="urn:microsoft.com/office/officeart/2009/3/layout/HorizontalOrganizationChart"/>
    <dgm:cxn modelId="{19BF4F25-68FE-424E-8103-96F027238BBC}" type="presParOf" srcId="{02562C16-3EB3-4078-887D-9A9CBE13A099}" destId="{D9618258-8EA9-4071-82C8-99D3D04642F5}" srcOrd="3" destOrd="0" presId="urn:microsoft.com/office/officeart/2009/3/layout/HorizontalOrganizationChart"/>
    <dgm:cxn modelId="{ADF3ABDE-5808-4958-B004-C114259ACC9C}" type="presParOf" srcId="{D9618258-8EA9-4071-82C8-99D3D04642F5}" destId="{046FA53D-1773-4F0D-AD0B-11C119EC2774}" srcOrd="0" destOrd="0" presId="urn:microsoft.com/office/officeart/2009/3/layout/HorizontalOrganizationChart"/>
    <dgm:cxn modelId="{27C62415-0BA4-42BD-8140-395028B0E527}" type="presParOf" srcId="{046FA53D-1773-4F0D-AD0B-11C119EC2774}" destId="{C6FD0C27-3AD4-4B85-A017-945F5A69EEF3}" srcOrd="0" destOrd="0" presId="urn:microsoft.com/office/officeart/2009/3/layout/HorizontalOrganizationChart"/>
    <dgm:cxn modelId="{042F41E7-36DB-4391-ABDC-F7F70B45FADB}" type="presParOf" srcId="{046FA53D-1773-4F0D-AD0B-11C119EC2774}" destId="{9BCCFD97-E903-4962-A043-AD22F0AB457B}" srcOrd="1" destOrd="0" presId="urn:microsoft.com/office/officeart/2009/3/layout/HorizontalOrganizationChart"/>
    <dgm:cxn modelId="{A3D9B97D-4D79-4733-9ED3-02AED0FD22A7}" type="presParOf" srcId="{D9618258-8EA9-4071-82C8-99D3D04642F5}" destId="{77292E2B-1C6A-438E-9233-92C071CA66B2}" srcOrd="1" destOrd="0" presId="urn:microsoft.com/office/officeart/2009/3/layout/HorizontalOrganizationChart"/>
    <dgm:cxn modelId="{79C5916D-1B4F-48AF-8FB9-294B7B0B64D7}" type="presParOf" srcId="{D9618258-8EA9-4071-82C8-99D3D04642F5}" destId="{2EC45474-761F-42FB-9847-6741EF3E2CDD}" srcOrd="2" destOrd="0" presId="urn:microsoft.com/office/officeart/2009/3/layout/HorizontalOrganizationChart"/>
    <dgm:cxn modelId="{0EF17685-32DF-4FD1-A764-AF90DBD49633}" type="presParOf" srcId="{02562C16-3EB3-4078-887D-9A9CBE13A099}" destId="{AC87E92A-E985-4C61-B7A6-75DB2A8ABE62}" srcOrd="4" destOrd="0" presId="urn:microsoft.com/office/officeart/2009/3/layout/HorizontalOrganizationChart"/>
    <dgm:cxn modelId="{1204F515-E6E3-451E-A648-0B41223DFC68}" type="presParOf" srcId="{02562C16-3EB3-4078-887D-9A9CBE13A099}" destId="{38FDB096-5C06-4277-808D-B5B0A4EB9676}" srcOrd="5" destOrd="0" presId="urn:microsoft.com/office/officeart/2009/3/layout/HorizontalOrganizationChart"/>
    <dgm:cxn modelId="{350CCF3B-73BE-4769-AEEC-4C2F4A112062}" type="presParOf" srcId="{38FDB096-5C06-4277-808D-B5B0A4EB9676}" destId="{B061C2C9-DB26-4290-A273-54D24535BD5E}" srcOrd="0" destOrd="0" presId="urn:microsoft.com/office/officeart/2009/3/layout/HorizontalOrganizationChart"/>
    <dgm:cxn modelId="{016D909E-0A27-4A98-A80C-9DE8B1033C2D}" type="presParOf" srcId="{B061C2C9-DB26-4290-A273-54D24535BD5E}" destId="{403CE2CF-82E7-4150-A2B6-33DF14310765}" srcOrd="0" destOrd="0" presId="urn:microsoft.com/office/officeart/2009/3/layout/HorizontalOrganizationChart"/>
    <dgm:cxn modelId="{4A454A00-0624-41EA-BA0A-BBA0B4C3CD38}" type="presParOf" srcId="{B061C2C9-DB26-4290-A273-54D24535BD5E}" destId="{07D960C0-F734-4B96-8158-017C2F7C1DB1}" srcOrd="1" destOrd="0" presId="urn:microsoft.com/office/officeart/2009/3/layout/HorizontalOrganizationChart"/>
    <dgm:cxn modelId="{5683A832-BEDB-49C6-8574-29DA5E2E084E}" type="presParOf" srcId="{38FDB096-5C06-4277-808D-B5B0A4EB9676}" destId="{DB430A33-7BAC-4E3C-B9F4-76D7D23AFF0F}" srcOrd="1" destOrd="0" presId="urn:microsoft.com/office/officeart/2009/3/layout/HorizontalOrganizationChart"/>
    <dgm:cxn modelId="{62AA79AB-6EF5-4E96-A57E-8421511255A1}" type="presParOf" srcId="{38FDB096-5C06-4277-808D-B5B0A4EB9676}" destId="{56313EE5-EDA2-413D-AE5B-58E937C6C269}" srcOrd="2" destOrd="0" presId="urn:microsoft.com/office/officeart/2009/3/layout/HorizontalOrganizationChart"/>
    <dgm:cxn modelId="{36E5361D-3AE7-41C3-A549-27FFE2476DF8}" type="presParOf" srcId="{37BB1FC3-8FA3-4A93-9764-A1B8671CBEDC}" destId="{393A632D-2647-4621-9936-FDB383582388}" srcOrd="2" destOrd="0" presId="urn:microsoft.com/office/officeart/2009/3/layout/HorizontalOrganizationChart"/>
    <dgm:cxn modelId="{091DF9BA-55B4-4733-8C35-73FF797F1A73}" type="presParOf" srcId="{04410D1C-5E8A-4141-BA0F-0C591FCA6C4A}" destId="{89089445-19ED-4A72-A175-BC5609B9F424}" srcOrd="2" destOrd="0" presId="urn:microsoft.com/office/officeart/2009/3/layout/HorizontalOrganizationChart"/>
    <dgm:cxn modelId="{E3B8475F-35F5-4FB3-9B11-09A95E445910}" type="presParOf" srcId="{04410D1C-5E8A-4141-BA0F-0C591FCA6C4A}" destId="{D0AD33E7-2E0D-42FD-B3EF-BD9420D4852D}" srcOrd="3" destOrd="0" presId="urn:microsoft.com/office/officeart/2009/3/layout/HorizontalOrganizationChart"/>
    <dgm:cxn modelId="{1CDE6C32-5235-438A-BAD6-A70A78D1E734}" type="presParOf" srcId="{D0AD33E7-2E0D-42FD-B3EF-BD9420D4852D}" destId="{D729585F-0A50-4312-AAAF-F5EBFD27A4C6}" srcOrd="0" destOrd="0" presId="urn:microsoft.com/office/officeart/2009/3/layout/HorizontalOrganizationChart"/>
    <dgm:cxn modelId="{84D31D1E-5B9A-4359-9634-882B03B11E36}" type="presParOf" srcId="{D729585F-0A50-4312-AAAF-F5EBFD27A4C6}" destId="{2C44999C-3430-4AB7-AB7A-A50F7B33BF2D}" srcOrd="0" destOrd="0" presId="urn:microsoft.com/office/officeart/2009/3/layout/HorizontalOrganizationChart"/>
    <dgm:cxn modelId="{ECC45644-42F6-4BBB-8FE3-FF8255C89584}" type="presParOf" srcId="{D729585F-0A50-4312-AAAF-F5EBFD27A4C6}" destId="{16C22C9F-CD4B-49EA-8F0F-8F3E7A08E7DC}" srcOrd="1" destOrd="0" presId="urn:microsoft.com/office/officeart/2009/3/layout/HorizontalOrganizationChart"/>
    <dgm:cxn modelId="{AF625BC9-1E2E-4FE1-B3B1-7368EF600E0C}" type="presParOf" srcId="{D0AD33E7-2E0D-42FD-B3EF-BD9420D4852D}" destId="{34C81A4F-1121-4E2B-8945-D08A69581210}" srcOrd="1" destOrd="0" presId="urn:microsoft.com/office/officeart/2009/3/layout/HorizontalOrganizationChart"/>
    <dgm:cxn modelId="{7434FC92-76E9-46F5-96E7-23D36F48792F}" type="presParOf" srcId="{D0AD33E7-2E0D-42FD-B3EF-BD9420D4852D}" destId="{C3B8C31B-E57E-4805-B2CA-850AFC406691}" srcOrd="2" destOrd="0" presId="urn:microsoft.com/office/officeart/2009/3/layout/HorizontalOrganizationChart"/>
    <dgm:cxn modelId="{220039DC-6A00-4B94-A951-FCCE48050DF4}" type="presParOf" srcId="{FE3E820F-1530-4C67-9BAD-6206460815AA}" destId="{80D7D198-7FAF-4758-9617-9E3696462ED1}" srcOrd="2" destOrd="0" presId="urn:microsoft.com/office/officeart/2009/3/layout/HorizontalOrganizationChart"/>
    <dgm:cxn modelId="{B0F747E0-151C-4E7B-8597-4D374113F263}" type="presParOf" srcId="{F16B8CDC-EB14-4ACF-9161-54D68E9FBA93}" destId="{FDCFF0DC-B210-40E0-B41C-E5B86F541FC1}" srcOrd="2" destOrd="0" presId="urn:microsoft.com/office/officeart/2009/3/layout/HorizontalOrganizationChart"/>
    <dgm:cxn modelId="{446153CD-5CE6-46CE-BBA4-48BC92C7495C}" type="presParOf" srcId="{AC4A93D8-7D6F-41F7-82E6-123B7E5B8D4B}" destId="{3B792C41-638C-4AB1-8259-579154ED201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89445-19ED-4A72-A175-BC5609B9F424}">
      <dsp:nvSpPr>
        <dsp:cNvPr id="0" name=""/>
        <dsp:cNvSpPr/>
      </dsp:nvSpPr>
      <dsp:spPr>
        <a:xfrm>
          <a:off x="6905404" y="3628650"/>
          <a:ext cx="414266" cy="9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9032" y="0"/>
              </a:lnTo>
              <a:lnTo>
                <a:pt x="219032" y="931321"/>
              </a:lnTo>
              <a:lnTo>
                <a:pt x="414266" y="93132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87E92A-E985-4C61-B7A6-75DB2A8ABE62}">
      <dsp:nvSpPr>
        <dsp:cNvPr id="0" name=""/>
        <dsp:cNvSpPr/>
      </dsp:nvSpPr>
      <dsp:spPr>
        <a:xfrm>
          <a:off x="9272009" y="2899573"/>
          <a:ext cx="212023" cy="863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790" y="0"/>
              </a:lnTo>
              <a:lnTo>
                <a:pt x="16790" y="863300"/>
              </a:lnTo>
              <a:lnTo>
                <a:pt x="212023" y="86330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944E-0DA1-4341-AD07-A9E7242625A1}">
      <dsp:nvSpPr>
        <dsp:cNvPr id="0" name=""/>
        <dsp:cNvSpPr/>
      </dsp:nvSpPr>
      <dsp:spPr>
        <a:xfrm>
          <a:off x="9272009" y="2776925"/>
          <a:ext cx="2282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22647"/>
              </a:moveTo>
              <a:lnTo>
                <a:pt x="33053" y="122647"/>
              </a:lnTo>
              <a:lnTo>
                <a:pt x="33053" y="45720"/>
              </a:lnTo>
              <a:lnTo>
                <a:pt x="228286" y="4572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DB300F-6E2E-4772-9A00-9DBEDFB4C567}">
      <dsp:nvSpPr>
        <dsp:cNvPr id="0" name=""/>
        <dsp:cNvSpPr/>
      </dsp:nvSpPr>
      <dsp:spPr>
        <a:xfrm>
          <a:off x="9272009" y="1876766"/>
          <a:ext cx="236311" cy="1022806"/>
        </a:xfrm>
        <a:custGeom>
          <a:avLst/>
          <a:gdLst/>
          <a:ahLst/>
          <a:cxnLst/>
          <a:rect l="0" t="0" r="0" b="0"/>
          <a:pathLst>
            <a:path>
              <a:moveTo>
                <a:pt x="0" y="1022806"/>
              </a:moveTo>
              <a:lnTo>
                <a:pt x="41077" y="1022806"/>
              </a:lnTo>
              <a:lnTo>
                <a:pt x="41077" y="0"/>
              </a:lnTo>
              <a:lnTo>
                <a:pt x="236311" y="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2220DB-E035-48D0-AF22-EC84C26EBDCC}">
      <dsp:nvSpPr>
        <dsp:cNvPr id="0" name=""/>
        <dsp:cNvSpPr/>
      </dsp:nvSpPr>
      <dsp:spPr>
        <a:xfrm>
          <a:off x="6905404" y="2899573"/>
          <a:ext cx="414266" cy="729077"/>
        </a:xfrm>
        <a:custGeom>
          <a:avLst/>
          <a:gdLst/>
          <a:ahLst/>
          <a:cxnLst/>
          <a:rect l="0" t="0" r="0" b="0"/>
          <a:pathLst>
            <a:path>
              <a:moveTo>
                <a:pt x="0" y="729077"/>
              </a:moveTo>
              <a:lnTo>
                <a:pt x="219032" y="729077"/>
              </a:lnTo>
              <a:lnTo>
                <a:pt x="219032" y="0"/>
              </a:lnTo>
              <a:lnTo>
                <a:pt x="414266" y="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FCC7CB-4367-4A19-B500-AAD75E8C99E4}">
      <dsp:nvSpPr>
        <dsp:cNvPr id="0" name=""/>
        <dsp:cNvSpPr/>
      </dsp:nvSpPr>
      <dsp:spPr>
        <a:xfrm>
          <a:off x="4586397" y="2899572"/>
          <a:ext cx="366668" cy="729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434" y="0"/>
              </a:lnTo>
              <a:lnTo>
                <a:pt x="171434" y="729077"/>
              </a:lnTo>
              <a:lnTo>
                <a:pt x="366668" y="729077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125E64-3D13-4C84-9910-3D0F817A04CF}">
      <dsp:nvSpPr>
        <dsp:cNvPr id="0" name=""/>
        <dsp:cNvSpPr/>
      </dsp:nvSpPr>
      <dsp:spPr>
        <a:xfrm>
          <a:off x="4586397" y="2134403"/>
          <a:ext cx="383712" cy="765169"/>
        </a:xfrm>
        <a:custGeom>
          <a:avLst/>
          <a:gdLst/>
          <a:ahLst/>
          <a:cxnLst/>
          <a:rect l="0" t="0" r="0" b="0"/>
          <a:pathLst>
            <a:path>
              <a:moveTo>
                <a:pt x="0" y="765169"/>
              </a:moveTo>
              <a:lnTo>
                <a:pt x="188478" y="765169"/>
              </a:lnTo>
              <a:lnTo>
                <a:pt x="188478" y="0"/>
              </a:lnTo>
              <a:lnTo>
                <a:pt x="383712" y="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899553-51C8-4D3D-9B0B-E6F885ABC140}">
      <dsp:nvSpPr>
        <dsp:cNvPr id="0" name=""/>
        <dsp:cNvSpPr/>
      </dsp:nvSpPr>
      <dsp:spPr>
        <a:xfrm>
          <a:off x="2345074" y="2853852"/>
          <a:ext cx="3904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0467" y="4572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6A3383-FD3B-4183-B521-641AF6984B71}">
      <dsp:nvSpPr>
        <dsp:cNvPr id="0" name=""/>
        <dsp:cNvSpPr/>
      </dsp:nvSpPr>
      <dsp:spPr>
        <a:xfrm>
          <a:off x="2795" y="2346962"/>
          <a:ext cx="2342278" cy="110522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Juvenile Delinquency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Arrests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(Felony &amp; Misdemeanor)</a:t>
          </a:r>
        </a:p>
      </dsp:txBody>
      <dsp:txXfrm>
        <a:off x="2795" y="2346962"/>
        <a:ext cx="2342278" cy="1105221"/>
      </dsp:txXfrm>
    </dsp:sp>
    <dsp:sp modelId="{40857AD9-3DFA-4425-8F79-42FAAB724506}">
      <dsp:nvSpPr>
        <dsp:cNvPr id="0" name=""/>
        <dsp:cNvSpPr/>
      </dsp:nvSpPr>
      <dsp:spPr>
        <a:xfrm>
          <a:off x="2735541" y="2601841"/>
          <a:ext cx="1850855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Arial" panose="020B0604020202020204" pitchFamily="34" charset="0"/>
              <a:cs typeface="Arial" panose="020B0604020202020204" pitchFamily="34" charset="0"/>
            </a:rPr>
            <a:t>Probation Intake</a:t>
          </a:r>
          <a:endParaRPr lang="en-US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35541" y="2601841"/>
        <a:ext cx="1850855" cy="595463"/>
      </dsp:txXfrm>
    </dsp:sp>
    <dsp:sp modelId="{43048263-5380-4B8B-B1FC-78FAE5C40D58}">
      <dsp:nvSpPr>
        <dsp:cNvPr id="0" name=""/>
        <dsp:cNvSpPr/>
      </dsp:nvSpPr>
      <dsp:spPr>
        <a:xfrm>
          <a:off x="4970110" y="1836672"/>
          <a:ext cx="1952338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Adjustment Diversion</a:t>
          </a:r>
        </a:p>
      </dsp:txBody>
      <dsp:txXfrm>
        <a:off x="4970110" y="1836672"/>
        <a:ext cx="1952338" cy="595463"/>
      </dsp:txXfrm>
    </dsp:sp>
    <dsp:sp modelId="{6AD5A3A7-29DD-4AA2-92ED-9663241F0000}">
      <dsp:nvSpPr>
        <dsp:cNvPr id="0" name=""/>
        <dsp:cNvSpPr/>
      </dsp:nvSpPr>
      <dsp:spPr>
        <a:xfrm>
          <a:off x="4953066" y="3330919"/>
          <a:ext cx="1952338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Arial" panose="020B0604020202020204" pitchFamily="34" charset="0"/>
              <a:cs typeface="Arial" panose="020B0604020202020204" pitchFamily="34" charset="0"/>
            </a:rPr>
            <a:t>Family Court Petition</a:t>
          </a:r>
          <a:endParaRPr lang="en-US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53066" y="3330919"/>
        <a:ext cx="1952338" cy="595463"/>
      </dsp:txXfrm>
    </dsp:sp>
    <dsp:sp modelId="{388BC07E-1332-407C-B668-BB8BDB644DA2}">
      <dsp:nvSpPr>
        <dsp:cNvPr id="0" name=""/>
        <dsp:cNvSpPr/>
      </dsp:nvSpPr>
      <dsp:spPr>
        <a:xfrm>
          <a:off x="7319671" y="2601841"/>
          <a:ext cx="1952338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Arial" panose="020B0604020202020204" pitchFamily="34" charset="0"/>
              <a:cs typeface="Arial" panose="020B0604020202020204" pitchFamily="34" charset="0"/>
            </a:rPr>
            <a:t>JD Finding</a:t>
          </a:r>
        </a:p>
      </dsp:txBody>
      <dsp:txXfrm>
        <a:off x="7319671" y="2601841"/>
        <a:ext cx="1952338" cy="595463"/>
      </dsp:txXfrm>
    </dsp:sp>
    <dsp:sp modelId="{398EE303-C8D0-4C16-B5F7-2E29AB5B3547}">
      <dsp:nvSpPr>
        <dsp:cNvPr id="0" name=""/>
        <dsp:cNvSpPr/>
      </dsp:nvSpPr>
      <dsp:spPr>
        <a:xfrm>
          <a:off x="9508320" y="1579034"/>
          <a:ext cx="1952338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Placement</a:t>
          </a:r>
        </a:p>
      </dsp:txBody>
      <dsp:txXfrm>
        <a:off x="9508320" y="1579034"/>
        <a:ext cx="1952338" cy="595463"/>
      </dsp:txXfrm>
    </dsp:sp>
    <dsp:sp modelId="{C6FD0C27-3AD4-4B85-A017-945F5A69EEF3}">
      <dsp:nvSpPr>
        <dsp:cNvPr id="0" name=""/>
        <dsp:cNvSpPr/>
      </dsp:nvSpPr>
      <dsp:spPr>
        <a:xfrm>
          <a:off x="9500296" y="2524913"/>
          <a:ext cx="1999409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Probation</a:t>
          </a:r>
        </a:p>
      </dsp:txBody>
      <dsp:txXfrm>
        <a:off x="9500296" y="2524913"/>
        <a:ext cx="1999409" cy="595463"/>
      </dsp:txXfrm>
    </dsp:sp>
    <dsp:sp modelId="{403CE2CF-82E7-4150-A2B6-33DF14310765}">
      <dsp:nvSpPr>
        <dsp:cNvPr id="0" name=""/>
        <dsp:cNvSpPr/>
      </dsp:nvSpPr>
      <dsp:spPr>
        <a:xfrm>
          <a:off x="9484033" y="3458996"/>
          <a:ext cx="2030197" cy="6077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Arial" panose="020B0604020202020204" pitchFamily="34" charset="0"/>
              <a:cs typeface="Arial" panose="020B0604020202020204" pitchFamily="34" charset="0"/>
            </a:rPr>
            <a:t>Conditional Discharge</a:t>
          </a:r>
        </a:p>
      </dsp:txBody>
      <dsp:txXfrm>
        <a:off x="9484033" y="3458996"/>
        <a:ext cx="2030197" cy="607753"/>
      </dsp:txXfrm>
    </dsp:sp>
    <dsp:sp modelId="{2C44999C-3430-4AB7-AB7A-A50F7B33BF2D}">
      <dsp:nvSpPr>
        <dsp:cNvPr id="0" name=""/>
        <dsp:cNvSpPr/>
      </dsp:nvSpPr>
      <dsp:spPr>
        <a:xfrm>
          <a:off x="7319671" y="4262240"/>
          <a:ext cx="1952338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Arial" panose="020B0604020202020204" pitchFamily="34" charset="0"/>
              <a:cs typeface="Arial" panose="020B0604020202020204" pitchFamily="34" charset="0"/>
            </a:rPr>
            <a:t>Dismissal/No Finding</a:t>
          </a:r>
        </a:p>
      </dsp:txBody>
      <dsp:txXfrm>
        <a:off x="7319671" y="4262240"/>
        <a:ext cx="1952338" cy="5954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89445-19ED-4A72-A175-BC5609B9F424}">
      <dsp:nvSpPr>
        <dsp:cNvPr id="0" name=""/>
        <dsp:cNvSpPr/>
      </dsp:nvSpPr>
      <dsp:spPr>
        <a:xfrm>
          <a:off x="6905404" y="3628650"/>
          <a:ext cx="414266" cy="9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9032" y="0"/>
              </a:lnTo>
              <a:lnTo>
                <a:pt x="219032" y="931321"/>
              </a:lnTo>
              <a:lnTo>
                <a:pt x="414266" y="93132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87E92A-E985-4C61-B7A6-75DB2A8ABE62}">
      <dsp:nvSpPr>
        <dsp:cNvPr id="0" name=""/>
        <dsp:cNvSpPr/>
      </dsp:nvSpPr>
      <dsp:spPr>
        <a:xfrm>
          <a:off x="9272009" y="2899573"/>
          <a:ext cx="212023" cy="863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790" y="0"/>
              </a:lnTo>
              <a:lnTo>
                <a:pt x="16790" y="863300"/>
              </a:lnTo>
              <a:lnTo>
                <a:pt x="212023" y="86330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944E-0DA1-4341-AD07-A9E7242625A1}">
      <dsp:nvSpPr>
        <dsp:cNvPr id="0" name=""/>
        <dsp:cNvSpPr/>
      </dsp:nvSpPr>
      <dsp:spPr>
        <a:xfrm>
          <a:off x="9272009" y="2776925"/>
          <a:ext cx="2282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22647"/>
              </a:moveTo>
              <a:lnTo>
                <a:pt x="33053" y="122647"/>
              </a:lnTo>
              <a:lnTo>
                <a:pt x="33053" y="45720"/>
              </a:lnTo>
              <a:lnTo>
                <a:pt x="228286" y="4572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DB300F-6E2E-4772-9A00-9DBEDFB4C567}">
      <dsp:nvSpPr>
        <dsp:cNvPr id="0" name=""/>
        <dsp:cNvSpPr/>
      </dsp:nvSpPr>
      <dsp:spPr>
        <a:xfrm>
          <a:off x="9272009" y="1876766"/>
          <a:ext cx="236311" cy="1022806"/>
        </a:xfrm>
        <a:custGeom>
          <a:avLst/>
          <a:gdLst/>
          <a:ahLst/>
          <a:cxnLst/>
          <a:rect l="0" t="0" r="0" b="0"/>
          <a:pathLst>
            <a:path>
              <a:moveTo>
                <a:pt x="0" y="1022806"/>
              </a:moveTo>
              <a:lnTo>
                <a:pt x="41077" y="1022806"/>
              </a:lnTo>
              <a:lnTo>
                <a:pt x="41077" y="0"/>
              </a:lnTo>
              <a:lnTo>
                <a:pt x="236311" y="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2220DB-E035-48D0-AF22-EC84C26EBDCC}">
      <dsp:nvSpPr>
        <dsp:cNvPr id="0" name=""/>
        <dsp:cNvSpPr/>
      </dsp:nvSpPr>
      <dsp:spPr>
        <a:xfrm>
          <a:off x="6905404" y="2899573"/>
          <a:ext cx="414266" cy="729077"/>
        </a:xfrm>
        <a:custGeom>
          <a:avLst/>
          <a:gdLst/>
          <a:ahLst/>
          <a:cxnLst/>
          <a:rect l="0" t="0" r="0" b="0"/>
          <a:pathLst>
            <a:path>
              <a:moveTo>
                <a:pt x="0" y="729077"/>
              </a:moveTo>
              <a:lnTo>
                <a:pt x="219032" y="729077"/>
              </a:lnTo>
              <a:lnTo>
                <a:pt x="219032" y="0"/>
              </a:lnTo>
              <a:lnTo>
                <a:pt x="414266" y="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FCC7CB-4367-4A19-B500-AAD75E8C99E4}">
      <dsp:nvSpPr>
        <dsp:cNvPr id="0" name=""/>
        <dsp:cNvSpPr/>
      </dsp:nvSpPr>
      <dsp:spPr>
        <a:xfrm>
          <a:off x="4586397" y="2899572"/>
          <a:ext cx="366668" cy="729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434" y="0"/>
              </a:lnTo>
              <a:lnTo>
                <a:pt x="171434" y="729077"/>
              </a:lnTo>
              <a:lnTo>
                <a:pt x="366668" y="729077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125E64-3D13-4C84-9910-3D0F817A04CF}">
      <dsp:nvSpPr>
        <dsp:cNvPr id="0" name=""/>
        <dsp:cNvSpPr/>
      </dsp:nvSpPr>
      <dsp:spPr>
        <a:xfrm>
          <a:off x="4586397" y="2134403"/>
          <a:ext cx="383712" cy="765169"/>
        </a:xfrm>
        <a:custGeom>
          <a:avLst/>
          <a:gdLst/>
          <a:ahLst/>
          <a:cxnLst/>
          <a:rect l="0" t="0" r="0" b="0"/>
          <a:pathLst>
            <a:path>
              <a:moveTo>
                <a:pt x="0" y="765169"/>
              </a:moveTo>
              <a:lnTo>
                <a:pt x="188478" y="765169"/>
              </a:lnTo>
              <a:lnTo>
                <a:pt x="188478" y="0"/>
              </a:lnTo>
              <a:lnTo>
                <a:pt x="383712" y="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899553-51C8-4D3D-9B0B-E6F885ABC140}">
      <dsp:nvSpPr>
        <dsp:cNvPr id="0" name=""/>
        <dsp:cNvSpPr/>
      </dsp:nvSpPr>
      <dsp:spPr>
        <a:xfrm>
          <a:off x="2345074" y="2853852"/>
          <a:ext cx="3904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0467" y="4572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6A3383-FD3B-4183-B521-641AF6984B71}">
      <dsp:nvSpPr>
        <dsp:cNvPr id="0" name=""/>
        <dsp:cNvSpPr/>
      </dsp:nvSpPr>
      <dsp:spPr>
        <a:xfrm>
          <a:off x="2795" y="2346962"/>
          <a:ext cx="2342278" cy="110522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Juvenile Delinquency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Arrests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(Felony &amp; Misdemeanor)</a:t>
          </a:r>
        </a:p>
      </dsp:txBody>
      <dsp:txXfrm>
        <a:off x="2795" y="2346962"/>
        <a:ext cx="2342278" cy="1105221"/>
      </dsp:txXfrm>
    </dsp:sp>
    <dsp:sp modelId="{40857AD9-3DFA-4425-8F79-42FAAB724506}">
      <dsp:nvSpPr>
        <dsp:cNvPr id="0" name=""/>
        <dsp:cNvSpPr/>
      </dsp:nvSpPr>
      <dsp:spPr>
        <a:xfrm>
          <a:off x="2735541" y="2601841"/>
          <a:ext cx="1850855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Arial" panose="020B0604020202020204" pitchFamily="34" charset="0"/>
              <a:cs typeface="Arial" panose="020B0604020202020204" pitchFamily="34" charset="0"/>
            </a:rPr>
            <a:t>Probation Intake</a:t>
          </a:r>
          <a:endParaRPr lang="en-US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35541" y="2601841"/>
        <a:ext cx="1850855" cy="595463"/>
      </dsp:txXfrm>
    </dsp:sp>
    <dsp:sp modelId="{43048263-5380-4B8B-B1FC-78FAE5C40D58}">
      <dsp:nvSpPr>
        <dsp:cNvPr id="0" name=""/>
        <dsp:cNvSpPr/>
      </dsp:nvSpPr>
      <dsp:spPr>
        <a:xfrm>
          <a:off x="4970110" y="1836672"/>
          <a:ext cx="1952338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Adjustment Diversion</a:t>
          </a:r>
        </a:p>
      </dsp:txBody>
      <dsp:txXfrm>
        <a:off x="4970110" y="1836672"/>
        <a:ext cx="1952338" cy="595463"/>
      </dsp:txXfrm>
    </dsp:sp>
    <dsp:sp modelId="{6AD5A3A7-29DD-4AA2-92ED-9663241F0000}">
      <dsp:nvSpPr>
        <dsp:cNvPr id="0" name=""/>
        <dsp:cNvSpPr/>
      </dsp:nvSpPr>
      <dsp:spPr>
        <a:xfrm>
          <a:off x="4953066" y="3330919"/>
          <a:ext cx="1952338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Arial" panose="020B0604020202020204" pitchFamily="34" charset="0"/>
              <a:cs typeface="Arial" panose="020B0604020202020204" pitchFamily="34" charset="0"/>
            </a:rPr>
            <a:t>Family Court Petition</a:t>
          </a:r>
          <a:endParaRPr lang="en-US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53066" y="3330919"/>
        <a:ext cx="1952338" cy="595463"/>
      </dsp:txXfrm>
    </dsp:sp>
    <dsp:sp modelId="{388BC07E-1332-407C-B668-BB8BDB644DA2}">
      <dsp:nvSpPr>
        <dsp:cNvPr id="0" name=""/>
        <dsp:cNvSpPr/>
      </dsp:nvSpPr>
      <dsp:spPr>
        <a:xfrm>
          <a:off x="7319671" y="2601841"/>
          <a:ext cx="1952338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Arial" panose="020B0604020202020204" pitchFamily="34" charset="0"/>
              <a:cs typeface="Arial" panose="020B0604020202020204" pitchFamily="34" charset="0"/>
            </a:rPr>
            <a:t>JD Finding</a:t>
          </a:r>
        </a:p>
      </dsp:txBody>
      <dsp:txXfrm>
        <a:off x="7319671" y="2601841"/>
        <a:ext cx="1952338" cy="595463"/>
      </dsp:txXfrm>
    </dsp:sp>
    <dsp:sp modelId="{398EE303-C8D0-4C16-B5F7-2E29AB5B3547}">
      <dsp:nvSpPr>
        <dsp:cNvPr id="0" name=""/>
        <dsp:cNvSpPr/>
      </dsp:nvSpPr>
      <dsp:spPr>
        <a:xfrm>
          <a:off x="9508320" y="1579034"/>
          <a:ext cx="1952338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Placement</a:t>
          </a:r>
        </a:p>
      </dsp:txBody>
      <dsp:txXfrm>
        <a:off x="9508320" y="1579034"/>
        <a:ext cx="1952338" cy="595463"/>
      </dsp:txXfrm>
    </dsp:sp>
    <dsp:sp modelId="{C6FD0C27-3AD4-4B85-A017-945F5A69EEF3}">
      <dsp:nvSpPr>
        <dsp:cNvPr id="0" name=""/>
        <dsp:cNvSpPr/>
      </dsp:nvSpPr>
      <dsp:spPr>
        <a:xfrm>
          <a:off x="9500296" y="2524913"/>
          <a:ext cx="1999409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Probation</a:t>
          </a:r>
        </a:p>
      </dsp:txBody>
      <dsp:txXfrm>
        <a:off x="9500296" y="2524913"/>
        <a:ext cx="1999409" cy="595463"/>
      </dsp:txXfrm>
    </dsp:sp>
    <dsp:sp modelId="{403CE2CF-82E7-4150-A2B6-33DF14310765}">
      <dsp:nvSpPr>
        <dsp:cNvPr id="0" name=""/>
        <dsp:cNvSpPr/>
      </dsp:nvSpPr>
      <dsp:spPr>
        <a:xfrm>
          <a:off x="9484033" y="3458996"/>
          <a:ext cx="2030197" cy="6077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Arial" panose="020B0604020202020204" pitchFamily="34" charset="0"/>
              <a:cs typeface="Arial" panose="020B0604020202020204" pitchFamily="34" charset="0"/>
            </a:rPr>
            <a:t>Conditional Discharge</a:t>
          </a:r>
        </a:p>
      </dsp:txBody>
      <dsp:txXfrm>
        <a:off x="9484033" y="3458996"/>
        <a:ext cx="2030197" cy="607753"/>
      </dsp:txXfrm>
    </dsp:sp>
    <dsp:sp modelId="{2C44999C-3430-4AB7-AB7A-A50F7B33BF2D}">
      <dsp:nvSpPr>
        <dsp:cNvPr id="0" name=""/>
        <dsp:cNvSpPr/>
      </dsp:nvSpPr>
      <dsp:spPr>
        <a:xfrm>
          <a:off x="7319671" y="4262240"/>
          <a:ext cx="1952338" cy="5954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Arial" panose="020B0604020202020204" pitchFamily="34" charset="0"/>
              <a:cs typeface="Arial" panose="020B0604020202020204" pitchFamily="34" charset="0"/>
            </a:rPr>
            <a:t>Dismissal/No Finding</a:t>
          </a:r>
        </a:p>
      </dsp:txBody>
      <dsp:txXfrm>
        <a:off x="7319671" y="4262240"/>
        <a:ext cx="1952338" cy="595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0.15099</cdr:x>
      <cdr:y>0.21649</cdr:y>
    </cdr:from>
    <cdr:to>
      <cdr:x>1</cdr:x>
      <cdr:y>0.29316</cdr:y>
    </cdr:to>
    <cdr:sp macro="" textlink="">
      <cdr:nvSpPr>
        <cdr:cNvPr id="2" name="TextBox 8">
          <a:extLst xmlns:a="http://schemas.openxmlformats.org/drawingml/2006/main">
            <a:ext uri="{FF2B5EF4-FFF2-40B4-BE49-F238E27FC236}">
              <a16:creationId xmlns:a16="http://schemas.microsoft.com/office/drawing/2014/main" id="{B01561CA-D97B-2F43-C705-01895519954A}"/>
            </a:ext>
          </a:extLst>
        </cdr:cNvPr>
        <cdr:cNvSpPr txBox="1"/>
      </cdr:nvSpPr>
      <cdr:spPr>
        <a:xfrm xmlns:a="http://schemas.openxmlformats.org/drawingml/2006/main">
          <a:off x="3506519" y="1072078"/>
          <a:ext cx="4524499" cy="37965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algn="ctr"/>
          <a:endParaRPr lang="en-US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0.15099</cdr:x>
      <cdr:y>0.21649</cdr:y>
    </cdr:from>
    <cdr:to>
      <cdr:x>1</cdr:x>
      <cdr:y>0.29316</cdr:y>
    </cdr:to>
    <cdr:sp macro="" textlink="">
      <cdr:nvSpPr>
        <cdr:cNvPr id="2" name="TextBox 8">
          <a:extLst xmlns:a="http://schemas.openxmlformats.org/drawingml/2006/main">
            <a:ext uri="{FF2B5EF4-FFF2-40B4-BE49-F238E27FC236}">
              <a16:creationId xmlns:a16="http://schemas.microsoft.com/office/drawing/2014/main" id="{B01561CA-D97B-2F43-C705-01895519954A}"/>
            </a:ext>
          </a:extLst>
        </cdr:cNvPr>
        <cdr:cNvSpPr txBox="1"/>
      </cdr:nvSpPr>
      <cdr:spPr>
        <a:xfrm xmlns:a="http://schemas.openxmlformats.org/drawingml/2006/main">
          <a:off x="3506519" y="1072078"/>
          <a:ext cx="4524499" cy="37965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algn="ctr"/>
          <a:endParaRPr lang="en-US" b="1" dirty="0"/>
        </a:p>
      </cdr:txBody>
    </cdr:sp>
  </cdr:relSizeAnchor>
  <cdr:relSizeAnchor xmlns:cdr="http://schemas.openxmlformats.org/drawingml/2006/chartDrawing">
    <cdr:from>
      <cdr:x>0.06732</cdr:x>
      <cdr:y>0.08575</cdr:y>
    </cdr:from>
    <cdr:to>
      <cdr:x>0.6952</cdr:x>
      <cdr:y>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4CF5240B-C6CB-7EFD-034C-336CA2AB0502}"/>
            </a:ext>
          </a:extLst>
        </cdr:cNvPr>
        <cdr:cNvSpPr txBox="1"/>
      </cdr:nvSpPr>
      <cdr:spPr>
        <a:xfrm xmlns:a="http://schemas.openxmlformats.org/drawingml/2006/main" flipH="1" flipV="1">
          <a:off x="382909" y="437083"/>
          <a:ext cx="3571575" cy="46600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0.10456</cdr:x>
      <cdr:y>0.17643</cdr:y>
    </cdr:from>
    <cdr:to>
      <cdr:x>0.83224</cdr:x>
      <cdr:y>0.26701</cdr:y>
    </cdr:to>
    <cdr:sp macro="" textlink="">
      <cdr:nvSpPr>
        <cdr:cNvPr id="4" name="TextBox 5">
          <a:extLst xmlns:a="http://schemas.openxmlformats.org/drawingml/2006/main">
            <a:ext uri="{FF2B5EF4-FFF2-40B4-BE49-F238E27FC236}">
              <a16:creationId xmlns:a16="http://schemas.microsoft.com/office/drawing/2014/main" id="{76F74AAD-FF60-7F57-BFF0-36356D6E768C}"/>
            </a:ext>
          </a:extLst>
        </cdr:cNvPr>
        <cdr:cNvSpPr txBox="1"/>
      </cdr:nvSpPr>
      <cdr:spPr>
        <a:xfrm xmlns:a="http://schemas.openxmlformats.org/drawingml/2006/main">
          <a:off x="594759" y="899310"/>
          <a:ext cx="4139237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r>
            <a:rPr lang="en-US" sz="2400" i="1" dirty="0">
              <a:solidFill>
                <a:schemeClr val="bg2"/>
              </a:solidFill>
              <a:latin typeface="Oswald" panose="00000500000000000000" pitchFamily="2" charset="0"/>
              <a:sym typeface="Wingdings" panose="05000000000000000000" pitchFamily="2" charset="2"/>
            </a:rPr>
            <a:t>118,800 Under Age 18</a:t>
          </a:r>
          <a:endParaRPr lang="en-US" sz="2400" i="1" dirty="0">
            <a:solidFill>
              <a:schemeClr val="bg2"/>
            </a:solidFill>
            <a:latin typeface="Oswald" panose="00000500000000000000" pitchFamily="2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0.15099</cdr:x>
      <cdr:y>0.21649</cdr:y>
    </cdr:from>
    <cdr:to>
      <cdr:x>1</cdr:x>
      <cdr:y>0.29316</cdr:y>
    </cdr:to>
    <cdr:sp macro="" textlink="">
      <cdr:nvSpPr>
        <cdr:cNvPr id="2" name="TextBox 8">
          <a:extLst xmlns:a="http://schemas.openxmlformats.org/drawingml/2006/main">
            <a:ext uri="{FF2B5EF4-FFF2-40B4-BE49-F238E27FC236}">
              <a16:creationId xmlns:a16="http://schemas.microsoft.com/office/drawing/2014/main" id="{B01561CA-D97B-2F43-C705-01895519954A}"/>
            </a:ext>
          </a:extLst>
        </cdr:cNvPr>
        <cdr:cNvSpPr txBox="1"/>
      </cdr:nvSpPr>
      <cdr:spPr>
        <a:xfrm xmlns:a="http://schemas.openxmlformats.org/drawingml/2006/main">
          <a:off x="3506519" y="1072078"/>
          <a:ext cx="4524499" cy="37965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algn="ctr"/>
          <a:endParaRPr lang="en-US" b="1" dirty="0"/>
        </a:p>
      </cdr:txBody>
    </cdr:sp>
  </cdr:relSizeAnchor>
  <cdr:relSizeAnchor xmlns:cdr="http://schemas.openxmlformats.org/drawingml/2006/chartDrawing">
    <cdr:from>
      <cdr:x>0.11349</cdr:x>
      <cdr:y>0.1864</cdr:y>
    </cdr:from>
    <cdr:to>
      <cdr:x>0.84117</cdr:x>
      <cdr:y>0.27697</cdr:y>
    </cdr:to>
    <cdr:sp macro="" textlink="">
      <cdr:nvSpPr>
        <cdr:cNvPr id="3" name="TextBox 5">
          <a:extLst xmlns:a="http://schemas.openxmlformats.org/drawingml/2006/main">
            <a:ext uri="{FF2B5EF4-FFF2-40B4-BE49-F238E27FC236}">
              <a16:creationId xmlns:a16="http://schemas.microsoft.com/office/drawing/2014/main" id="{187A0F49-B4EA-0C12-2A1A-5ECDC745DAEF}"/>
            </a:ext>
          </a:extLst>
        </cdr:cNvPr>
        <cdr:cNvSpPr txBox="1"/>
      </cdr:nvSpPr>
      <cdr:spPr>
        <a:xfrm xmlns:a="http://schemas.openxmlformats.org/drawingml/2006/main">
          <a:off x="645559" y="950110"/>
          <a:ext cx="4139237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i="1" dirty="0">
              <a:solidFill>
                <a:schemeClr val="bg2"/>
              </a:solidFill>
              <a:latin typeface="Oswald" panose="00000500000000000000" pitchFamily="2" charset="0"/>
              <a:sym typeface="Wingdings" panose="05000000000000000000" pitchFamily="2" charset="2"/>
            </a:rPr>
            <a:t>190,600 Under Age 18</a:t>
          </a:r>
          <a:endParaRPr lang="en-US" sz="2400" i="1" dirty="0">
            <a:solidFill>
              <a:schemeClr val="bg2"/>
            </a:solidFill>
            <a:latin typeface="Oswald" panose="00000500000000000000" pitchFamily="2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0.56001</cdr:x>
      <cdr:y>0.91328</cdr:y>
    </cdr:from>
    <cdr:to>
      <cdr:x>1</cdr:x>
      <cdr:y>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DD7AAA56-881F-3FCA-E53E-D8399EAB0EA8}"/>
            </a:ext>
          </a:extLst>
        </cdr:cNvPr>
        <cdr:cNvSpPr txBox="1"/>
      </cdr:nvSpPr>
      <cdr:spPr>
        <a:xfrm xmlns:a="http://schemas.openxmlformats.org/drawingml/2006/main">
          <a:off x="3185485" y="4655127"/>
          <a:ext cx="2502797" cy="442047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0.12242</cdr:x>
      <cdr:y>0.19637</cdr:y>
    </cdr:from>
    <cdr:to>
      <cdr:x>0.8501</cdr:x>
      <cdr:y>0.28694</cdr:y>
    </cdr:to>
    <cdr:sp macro="" textlink="">
      <cdr:nvSpPr>
        <cdr:cNvPr id="2" name="TextBox 5">
          <a:extLst xmlns:a="http://schemas.openxmlformats.org/drawingml/2006/main">
            <a:ext uri="{FF2B5EF4-FFF2-40B4-BE49-F238E27FC236}">
              <a16:creationId xmlns:a16="http://schemas.microsoft.com/office/drawing/2014/main" id="{402CC922-0A89-84DF-1BDC-F43EFD7B6C49}"/>
            </a:ext>
          </a:extLst>
        </cdr:cNvPr>
        <cdr:cNvSpPr txBox="1"/>
      </cdr:nvSpPr>
      <cdr:spPr>
        <a:xfrm xmlns:a="http://schemas.openxmlformats.org/drawingml/2006/main">
          <a:off x="696359" y="1000910"/>
          <a:ext cx="4139237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i="1" dirty="0">
              <a:solidFill>
                <a:schemeClr val="bg2"/>
              </a:solidFill>
              <a:latin typeface="Oswald" panose="00000500000000000000" pitchFamily="2" charset="0"/>
              <a:sym typeface="Wingdings" panose="05000000000000000000" pitchFamily="2" charset="2"/>
            </a:rPr>
            <a:t>612,400 Under Age 18</a:t>
          </a:r>
          <a:endParaRPr lang="en-US" sz="2400" i="1" dirty="0">
            <a:solidFill>
              <a:schemeClr val="bg2"/>
            </a:solidFill>
            <a:latin typeface="Oswald" panose="00000500000000000000" pitchFamily="2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0.15099</cdr:x>
      <cdr:y>0.21649</cdr:y>
    </cdr:from>
    <cdr:to>
      <cdr:x>1</cdr:x>
      <cdr:y>0.29316</cdr:y>
    </cdr:to>
    <cdr:sp macro="" textlink="">
      <cdr:nvSpPr>
        <cdr:cNvPr id="2" name="TextBox 8">
          <a:extLst xmlns:a="http://schemas.openxmlformats.org/drawingml/2006/main">
            <a:ext uri="{FF2B5EF4-FFF2-40B4-BE49-F238E27FC236}">
              <a16:creationId xmlns:a16="http://schemas.microsoft.com/office/drawing/2014/main" id="{B01561CA-D97B-2F43-C705-01895519954A}"/>
            </a:ext>
          </a:extLst>
        </cdr:cNvPr>
        <cdr:cNvSpPr txBox="1"/>
      </cdr:nvSpPr>
      <cdr:spPr>
        <a:xfrm xmlns:a="http://schemas.openxmlformats.org/drawingml/2006/main">
          <a:off x="3506519" y="1072078"/>
          <a:ext cx="4524499" cy="37965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algn="ctr"/>
          <a:endParaRPr lang="en-US" b="1" dirty="0"/>
        </a:p>
      </cdr:txBody>
    </cdr:sp>
  </cdr:relSizeAnchor>
  <cdr:relSizeAnchor xmlns:cdr="http://schemas.openxmlformats.org/drawingml/2006/chartDrawing">
    <cdr:from>
      <cdr:x>0.27232</cdr:x>
      <cdr:y>0.38195</cdr:y>
    </cdr:from>
    <cdr:to>
      <cdr:x>1</cdr:x>
      <cdr:y>0.47253</cdr:y>
    </cdr:to>
    <cdr:sp macro="" textlink="">
      <cdr:nvSpPr>
        <cdr:cNvPr id="3" name="TextBox 5">
          <a:extLst xmlns:a="http://schemas.openxmlformats.org/drawingml/2006/main">
            <a:ext uri="{FF2B5EF4-FFF2-40B4-BE49-F238E27FC236}">
              <a16:creationId xmlns:a16="http://schemas.microsoft.com/office/drawing/2014/main" id="{402CC922-0A89-84DF-1BDC-F43EFD7B6C49}"/>
            </a:ext>
          </a:extLst>
        </cdr:cNvPr>
        <cdr:cNvSpPr txBox="1"/>
      </cdr:nvSpPr>
      <cdr:spPr>
        <a:xfrm xmlns:a="http://schemas.openxmlformats.org/drawingml/2006/main">
          <a:off x="1549045" y="1946883"/>
          <a:ext cx="4139237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i="1" dirty="0">
              <a:solidFill>
                <a:schemeClr val="bg2"/>
              </a:solidFill>
              <a:latin typeface="Oswald" panose="00000500000000000000" pitchFamily="2" charset="0"/>
              <a:sym typeface="Wingdings" panose="05000000000000000000" pitchFamily="2" charset="2"/>
            </a:rPr>
            <a:t>1.7 Million Under Age 18</a:t>
          </a:r>
          <a:endParaRPr lang="en-US" sz="2400" i="1" dirty="0">
            <a:solidFill>
              <a:schemeClr val="bg2"/>
            </a:solidFill>
            <a:latin typeface="Oswald" panose="00000500000000000000" pitchFamily="2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0.16134</cdr:x>
      <cdr:y>0.37661</cdr:y>
    </cdr:from>
    <cdr:to>
      <cdr:x>0.30185</cdr:x>
      <cdr:y>0.46711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31AED72-D135-AEA1-353F-BBBF1510C652}"/>
            </a:ext>
          </a:extLst>
        </cdr:cNvPr>
        <cdr:cNvSpPr txBox="1"/>
      </cdr:nvSpPr>
      <cdr:spPr>
        <a:xfrm xmlns:a="http://schemas.openxmlformats.org/drawingml/2006/main">
          <a:off x="648033" y="1300347"/>
          <a:ext cx="564358" cy="312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687</a:t>
          </a:r>
        </a:p>
      </cdr:txBody>
    </cdr:sp>
  </cdr:relSizeAnchor>
  <cdr:relSizeAnchor xmlns:cdr="http://schemas.openxmlformats.org/drawingml/2006/chartDrawing">
    <cdr:from>
      <cdr:x>0.32801</cdr:x>
      <cdr:y>0.4144</cdr:y>
    </cdr:from>
    <cdr:to>
      <cdr:x>0.45666</cdr:x>
      <cdr:y>0.49996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FA47BDB7-ED0D-2453-A529-18079C70745E}"/>
            </a:ext>
          </a:extLst>
        </cdr:cNvPr>
        <cdr:cNvSpPr txBox="1"/>
      </cdr:nvSpPr>
      <cdr:spPr>
        <a:xfrm xmlns:a="http://schemas.openxmlformats.org/drawingml/2006/main">
          <a:off x="1317465" y="1430836"/>
          <a:ext cx="516718" cy="2953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587</a:t>
          </a:r>
        </a:p>
      </cdr:txBody>
    </cdr:sp>
  </cdr:relSizeAnchor>
  <cdr:relSizeAnchor xmlns:cdr="http://schemas.openxmlformats.org/drawingml/2006/chartDrawing">
    <cdr:from>
      <cdr:x>0.5</cdr:x>
      <cdr:y>0.46272</cdr:y>
    </cdr:from>
    <cdr:to>
      <cdr:x>0.66611</cdr:x>
      <cdr:y>0.53728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CCDEEAD3-1C25-7CB9-AD1B-1A74EE927343}"/>
            </a:ext>
          </a:extLst>
        </cdr:cNvPr>
        <cdr:cNvSpPr txBox="1"/>
      </cdr:nvSpPr>
      <cdr:spPr>
        <a:xfrm xmlns:a="http://schemas.openxmlformats.org/drawingml/2006/main">
          <a:off x="2008275" y="1597659"/>
          <a:ext cx="667189" cy="257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514</a:t>
          </a:r>
        </a:p>
      </cdr:txBody>
    </cdr:sp>
  </cdr:relSizeAnchor>
  <cdr:relSizeAnchor xmlns:cdr="http://schemas.openxmlformats.org/drawingml/2006/chartDrawing">
    <cdr:from>
      <cdr:x>0.67289</cdr:x>
      <cdr:y>0.42157</cdr:y>
    </cdr:from>
    <cdr:to>
      <cdr:x>0.79055</cdr:x>
      <cdr:y>0.5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4D16E998-30BB-ECE0-4DCE-19CF451336D6}"/>
            </a:ext>
          </a:extLst>
        </cdr:cNvPr>
        <cdr:cNvSpPr txBox="1"/>
      </cdr:nvSpPr>
      <cdr:spPr>
        <a:xfrm xmlns:a="http://schemas.openxmlformats.org/drawingml/2006/main">
          <a:off x="2702711" y="1455574"/>
          <a:ext cx="472592" cy="2708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608</a:t>
          </a:r>
        </a:p>
      </cdr:txBody>
    </cdr:sp>
  </cdr:relSizeAnchor>
  <cdr:relSizeAnchor xmlns:cdr="http://schemas.openxmlformats.org/drawingml/2006/chartDrawing">
    <cdr:from>
      <cdr:x>0.85126</cdr:x>
      <cdr:y>0.37865</cdr:y>
    </cdr:from>
    <cdr:to>
      <cdr:x>1</cdr:x>
      <cdr:y>0.47107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972B5375-C4B7-E807-5BEA-4FF7D78E7164}"/>
            </a:ext>
          </a:extLst>
        </cdr:cNvPr>
        <cdr:cNvSpPr txBox="1"/>
      </cdr:nvSpPr>
      <cdr:spPr>
        <a:xfrm xmlns:a="http://schemas.openxmlformats.org/drawingml/2006/main">
          <a:off x="3419143" y="1307398"/>
          <a:ext cx="597408" cy="319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647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0.17415</cdr:x>
      <cdr:y>0.41622</cdr:y>
    </cdr:from>
    <cdr:to>
      <cdr:x>0.32173</cdr:x>
      <cdr:y>0.49271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31AED72-D135-AEA1-353F-BBBF1510C652}"/>
            </a:ext>
          </a:extLst>
        </cdr:cNvPr>
        <cdr:cNvSpPr txBox="1"/>
      </cdr:nvSpPr>
      <cdr:spPr>
        <a:xfrm xmlns:a="http://schemas.openxmlformats.org/drawingml/2006/main">
          <a:off x="699470" y="1420865"/>
          <a:ext cx="592775" cy="2611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606</a:t>
          </a:r>
        </a:p>
      </cdr:txBody>
    </cdr:sp>
  </cdr:relSizeAnchor>
  <cdr:relSizeAnchor xmlns:cdr="http://schemas.openxmlformats.org/drawingml/2006/chartDrawing">
    <cdr:from>
      <cdr:x>0.3517</cdr:x>
      <cdr:y>0.51476</cdr:y>
    </cdr:from>
    <cdr:to>
      <cdr:x>0.49393</cdr:x>
      <cdr:y>0.57951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FA47BDB7-ED0D-2453-A529-18079C70745E}"/>
            </a:ext>
          </a:extLst>
        </cdr:cNvPr>
        <cdr:cNvSpPr txBox="1"/>
      </cdr:nvSpPr>
      <cdr:spPr>
        <a:xfrm xmlns:a="http://schemas.openxmlformats.org/drawingml/2006/main">
          <a:off x="1412604" y="1757258"/>
          <a:ext cx="571288" cy="221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487</a:t>
          </a:r>
        </a:p>
      </cdr:txBody>
    </cdr:sp>
  </cdr:relSizeAnchor>
  <cdr:relSizeAnchor xmlns:cdr="http://schemas.openxmlformats.org/drawingml/2006/chartDrawing">
    <cdr:from>
      <cdr:x>0.5</cdr:x>
      <cdr:y>0.58261</cdr:y>
    </cdr:from>
    <cdr:to>
      <cdr:x>0.63766</cdr:x>
      <cdr:y>0.65347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CCDEEAD3-1C25-7CB9-AD1B-1A74EE927343}"/>
            </a:ext>
          </a:extLst>
        </cdr:cNvPr>
        <cdr:cNvSpPr txBox="1"/>
      </cdr:nvSpPr>
      <cdr:spPr>
        <a:xfrm xmlns:a="http://schemas.openxmlformats.org/drawingml/2006/main">
          <a:off x="2008276" y="1988875"/>
          <a:ext cx="552927" cy="2419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394</a:t>
          </a:r>
        </a:p>
      </cdr:txBody>
    </cdr:sp>
  </cdr:relSizeAnchor>
  <cdr:relSizeAnchor xmlns:cdr="http://schemas.openxmlformats.org/drawingml/2006/chartDrawing">
    <cdr:from>
      <cdr:x>0.68537</cdr:x>
      <cdr:y>0.5</cdr:y>
    </cdr:from>
    <cdr:to>
      <cdr:x>0.81993</cdr:x>
      <cdr:y>0.57885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4D16E998-30BB-ECE0-4DCE-19CF451336D6}"/>
            </a:ext>
          </a:extLst>
        </cdr:cNvPr>
        <cdr:cNvSpPr txBox="1"/>
      </cdr:nvSpPr>
      <cdr:spPr>
        <a:xfrm xmlns:a="http://schemas.openxmlformats.org/drawingml/2006/main">
          <a:off x="2752814" y="1706880"/>
          <a:ext cx="540483" cy="269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545</a:t>
          </a:r>
        </a:p>
      </cdr:txBody>
    </cdr:sp>
  </cdr:relSizeAnchor>
  <cdr:relSizeAnchor xmlns:cdr="http://schemas.openxmlformats.org/drawingml/2006/chartDrawing">
    <cdr:from>
      <cdr:x>0.84908</cdr:x>
      <cdr:y>0.42721</cdr:y>
    </cdr:from>
    <cdr:to>
      <cdr:x>1</cdr:x>
      <cdr:y>0.53144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972B5375-C4B7-E807-5BEA-4FF7D78E7164}"/>
            </a:ext>
          </a:extLst>
        </cdr:cNvPr>
        <cdr:cNvSpPr txBox="1"/>
      </cdr:nvSpPr>
      <cdr:spPr>
        <a:xfrm xmlns:a="http://schemas.openxmlformats.org/drawingml/2006/main">
          <a:off x="3410356" y="1458403"/>
          <a:ext cx="606196" cy="3558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626</a:t>
          </a:r>
        </a:p>
        <a:p xmlns:a="http://schemas.openxmlformats.org/drawingml/2006/main">
          <a:endParaRPr lang="en-US" sz="11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0.17698</cdr:x>
      <cdr:y>0.2795</cdr:y>
    </cdr:from>
    <cdr:to>
      <cdr:x>0.3051</cdr:x>
      <cdr:y>0.37152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31AED72-D135-AEA1-353F-BBBF1510C652}"/>
            </a:ext>
          </a:extLst>
        </cdr:cNvPr>
        <cdr:cNvSpPr txBox="1"/>
      </cdr:nvSpPr>
      <cdr:spPr>
        <a:xfrm xmlns:a="http://schemas.openxmlformats.org/drawingml/2006/main">
          <a:off x="719473" y="1079582"/>
          <a:ext cx="520848" cy="3554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822</a:t>
          </a:r>
        </a:p>
      </cdr:txBody>
    </cdr:sp>
  </cdr:relSizeAnchor>
  <cdr:relSizeAnchor xmlns:cdr="http://schemas.openxmlformats.org/drawingml/2006/chartDrawing">
    <cdr:from>
      <cdr:x>0.32962</cdr:x>
      <cdr:y>0.44607</cdr:y>
    </cdr:from>
    <cdr:to>
      <cdr:x>0.46018</cdr:x>
      <cdr:y>0.5375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FA47BDB7-ED0D-2453-A529-18079C70745E}"/>
            </a:ext>
          </a:extLst>
        </cdr:cNvPr>
        <cdr:cNvSpPr txBox="1"/>
      </cdr:nvSpPr>
      <cdr:spPr>
        <a:xfrm xmlns:a="http://schemas.openxmlformats.org/drawingml/2006/main">
          <a:off x="1340010" y="1722984"/>
          <a:ext cx="530768" cy="3531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558</a:t>
          </a:r>
        </a:p>
      </cdr:txBody>
    </cdr:sp>
  </cdr:relSizeAnchor>
  <cdr:relSizeAnchor xmlns:cdr="http://schemas.openxmlformats.org/drawingml/2006/chartDrawing">
    <cdr:from>
      <cdr:x>0.5</cdr:x>
      <cdr:y>0.42003</cdr:y>
    </cdr:from>
    <cdr:to>
      <cdr:x>0.62431</cdr:x>
      <cdr:y>0.49179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CCDEEAD3-1C25-7CB9-AD1B-1A74EE927343}"/>
            </a:ext>
          </a:extLst>
        </cdr:cNvPr>
        <cdr:cNvSpPr txBox="1"/>
      </cdr:nvSpPr>
      <cdr:spPr>
        <a:xfrm xmlns:a="http://schemas.openxmlformats.org/drawingml/2006/main">
          <a:off x="2032659" y="1622383"/>
          <a:ext cx="505360" cy="277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591</a:t>
          </a:r>
        </a:p>
      </cdr:txBody>
    </cdr:sp>
  </cdr:relSizeAnchor>
  <cdr:relSizeAnchor xmlns:cdr="http://schemas.openxmlformats.org/drawingml/2006/chartDrawing">
    <cdr:from>
      <cdr:x>0.67863</cdr:x>
      <cdr:y>0.19054</cdr:y>
    </cdr:from>
    <cdr:to>
      <cdr:x>0.80294</cdr:x>
      <cdr:y>0.27618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4D16E998-30BB-ECE0-4DCE-19CF451336D6}"/>
            </a:ext>
          </a:extLst>
        </cdr:cNvPr>
        <cdr:cNvSpPr txBox="1"/>
      </cdr:nvSpPr>
      <cdr:spPr>
        <a:xfrm xmlns:a="http://schemas.openxmlformats.org/drawingml/2006/main">
          <a:off x="2758851" y="711787"/>
          <a:ext cx="505359" cy="319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974</a:t>
          </a:r>
        </a:p>
      </cdr:txBody>
    </cdr:sp>
  </cdr:relSizeAnchor>
  <cdr:relSizeAnchor xmlns:cdr="http://schemas.openxmlformats.org/drawingml/2006/chartDrawing">
    <cdr:from>
      <cdr:x>0.8226</cdr:x>
      <cdr:y>0.08141</cdr:y>
    </cdr:from>
    <cdr:to>
      <cdr:x>1</cdr:x>
      <cdr:y>0.16315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972B5375-C4B7-E807-5BEA-4FF7D78E7164}"/>
            </a:ext>
          </a:extLst>
        </cdr:cNvPr>
        <cdr:cNvSpPr txBox="1"/>
      </cdr:nvSpPr>
      <cdr:spPr>
        <a:xfrm xmlns:a="http://schemas.openxmlformats.org/drawingml/2006/main">
          <a:off x="3344149" y="304116"/>
          <a:ext cx="721170" cy="305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1,154</a:t>
          </a:r>
        </a:p>
        <a:p xmlns:a="http://schemas.openxmlformats.org/drawingml/2006/main">
          <a:endParaRPr lang="en-US" sz="11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0.16451</cdr:x>
      <cdr:y>0.73672</cdr:y>
    </cdr:from>
    <cdr:to>
      <cdr:x>0.29263</cdr:x>
      <cdr:y>0.82874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31AED72-D135-AEA1-353F-BBBF1510C652}"/>
            </a:ext>
          </a:extLst>
        </cdr:cNvPr>
        <cdr:cNvSpPr txBox="1"/>
      </cdr:nvSpPr>
      <cdr:spPr>
        <a:xfrm xmlns:a="http://schemas.openxmlformats.org/drawingml/2006/main">
          <a:off x="813678" y="2348450"/>
          <a:ext cx="633691" cy="2933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822</a:t>
          </a:r>
        </a:p>
      </cdr:txBody>
    </cdr:sp>
  </cdr:relSizeAnchor>
  <cdr:relSizeAnchor xmlns:cdr="http://schemas.openxmlformats.org/drawingml/2006/chartDrawing">
    <cdr:from>
      <cdr:x>0.33746</cdr:x>
      <cdr:y>0.7551</cdr:y>
    </cdr:from>
    <cdr:to>
      <cdr:x>0.46802</cdr:x>
      <cdr:y>0.84653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FA47BDB7-ED0D-2453-A529-18079C70745E}"/>
            </a:ext>
          </a:extLst>
        </cdr:cNvPr>
        <cdr:cNvSpPr txBox="1"/>
      </cdr:nvSpPr>
      <cdr:spPr>
        <a:xfrm xmlns:a="http://schemas.openxmlformats.org/drawingml/2006/main">
          <a:off x="1669126" y="2407053"/>
          <a:ext cx="645759" cy="2914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558</a:t>
          </a:r>
        </a:p>
      </cdr:txBody>
    </cdr:sp>
  </cdr:relSizeAnchor>
  <cdr:relSizeAnchor xmlns:cdr="http://schemas.openxmlformats.org/drawingml/2006/chartDrawing">
    <cdr:from>
      <cdr:x>0.5</cdr:x>
      <cdr:y>0.72926</cdr:y>
    </cdr:from>
    <cdr:to>
      <cdr:x>0.62431</cdr:x>
      <cdr:y>0.80102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CCDEEAD3-1C25-7CB9-AD1B-1A74EE927343}"/>
            </a:ext>
          </a:extLst>
        </cdr:cNvPr>
        <cdr:cNvSpPr txBox="1"/>
      </cdr:nvSpPr>
      <cdr:spPr>
        <a:xfrm xmlns:a="http://schemas.openxmlformats.org/drawingml/2006/main">
          <a:off x="2473036" y="2324671"/>
          <a:ext cx="614846" cy="228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591</a:t>
          </a:r>
        </a:p>
      </cdr:txBody>
    </cdr:sp>
  </cdr:relSizeAnchor>
  <cdr:relSizeAnchor xmlns:cdr="http://schemas.openxmlformats.org/drawingml/2006/chartDrawing">
    <cdr:from>
      <cdr:x>0.67343</cdr:x>
      <cdr:y>0.71794</cdr:y>
    </cdr:from>
    <cdr:to>
      <cdr:x>0.79774</cdr:x>
      <cdr:y>0.80358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4D16E998-30BB-ECE0-4DCE-19CF451336D6}"/>
            </a:ext>
          </a:extLst>
        </cdr:cNvPr>
        <cdr:cNvSpPr txBox="1"/>
      </cdr:nvSpPr>
      <cdr:spPr>
        <a:xfrm xmlns:a="http://schemas.openxmlformats.org/drawingml/2006/main">
          <a:off x="3330834" y="2288583"/>
          <a:ext cx="614846" cy="2729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974</a:t>
          </a:r>
        </a:p>
      </cdr:txBody>
    </cdr:sp>
  </cdr:relSizeAnchor>
  <cdr:relSizeAnchor xmlns:cdr="http://schemas.openxmlformats.org/drawingml/2006/chartDrawing">
    <cdr:from>
      <cdr:x>0.81317</cdr:x>
      <cdr:y>0.6901</cdr:y>
    </cdr:from>
    <cdr:to>
      <cdr:x>0.95475</cdr:x>
      <cdr:y>0.7766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972B5375-C4B7-E807-5BEA-4FF7D78E7164}"/>
            </a:ext>
          </a:extLst>
        </cdr:cNvPr>
        <cdr:cNvSpPr txBox="1"/>
      </cdr:nvSpPr>
      <cdr:spPr>
        <a:xfrm xmlns:a="http://schemas.openxmlformats.org/drawingml/2006/main">
          <a:off x="4022014" y="2199858"/>
          <a:ext cx="700249" cy="2757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1,154</a:t>
          </a:r>
        </a:p>
        <a:p xmlns:a="http://schemas.openxmlformats.org/drawingml/2006/main">
          <a:endParaRPr lang="en-US" sz="11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0.146</cdr:x>
      <cdr:y>0.17163</cdr:y>
    </cdr:from>
    <cdr:to>
      <cdr:x>0.27412</cdr:x>
      <cdr:y>0.26365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31AED72-D135-AEA1-353F-BBBF1510C652}"/>
            </a:ext>
          </a:extLst>
        </cdr:cNvPr>
        <cdr:cNvSpPr txBox="1"/>
      </cdr:nvSpPr>
      <cdr:spPr>
        <a:xfrm xmlns:a="http://schemas.openxmlformats.org/drawingml/2006/main">
          <a:off x="789306" y="571767"/>
          <a:ext cx="692663" cy="306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5,901</a:t>
          </a:r>
        </a:p>
      </cdr:txBody>
    </cdr:sp>
  </cdr:relSizeAnchor>
  <cdr:relSizeAnchor xmlns:cdr="http://schemas.openxmlformats.org/drawingml/2006/chartDrawing">
    <cdr:from>
      <cdr:x>0.3144</cdr:x>
      <cdr:y>0.2927</cdr:y>
    </cdr:from>
    <cdr:to>
      <cdr:x>0.44496</cdr:x>
      <cdr:y>0.38413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FA47BDB7-ED0D-2453-A529-18079C70745E}"/>
            </a:ext>
          </a:extLst>
        </cdr:cNvPr>
        <cdr:cNvSpPr txBox="1"/>
      </cdr:nvSpPr>
      <cdr:spPr>
        <a:xfrm xmlns:a="http://schemas.openxmlformats.org/drawingml/2006/main">
          <a:off x="1699737" y="975086"/>
          <a:ext cx="705855" cy="3045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4,824</a:t>
          </a:r>
        </a:p>
      </cdr:txBody>
    </cdr:sp>
  </cdr:relSizeAnchor>
  <cdr:relSizeAnchor xmlns:cdr="http://schemas.openxmlformats.org/drawingml/2006/chartDrawing">
    <cdr:from>
      <cdr:x>0.47583</cdr:x>
      <cdr:y>0.38759</cdr:y>
    </cdr:from>
    <cdr:to>
      <cdr:x>0.60014</cdr:x>
      <cdr:y>0.45935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CCDEEAD3-1C25-7CB9-AD1B-1A74EE927343}"/>
            </a:ext>
          </a:extLst>
        </cdr:cNvPr>
        <cdr:cNvSpPr txBox="1"/>
      </cdr:nvSpPr>
      <cdr:spPr>
        <a:xfrm xmlns:a="http://schemas.openxmlformats.org/drawingml/2006/main">
          <a:off x="2572512" y="1291214"/>
          <a:ext cx="672065" cy="2390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3,950</a:t>
          </a:r>
        </a:p>
      </cdr:txBody>
    </cdr:sp>
  </cdr:relSizeAnchor>
  <cdr:relSizeAnchor xmlns:cdr="http://schemas.openxmlformats.org/drawingml/2006/chartDrawing">
    <cdr:from>
      <cdr:x>0.65712</cdr:x>
      <cdr:y>0.21764</cdr:y>
    </cdr:from>
    <cdr:to>
      <cdr:x>0.78143</cdr:x>
      <cdr:y>0.30328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4D16E998-30BB-ECE0-4DCE-19CF451336D6}"/>
            </a:ext>
          </a:extLst>
        </cdr:cNvPr>
        <cdr:cNvSpPr txBox="1"/>
      </cdr:nvSpPr>
      <cdr:spPr>
        <a:xfrm xmlns:a="http://schemas.openxmlformats.org/drawingml/2006/main">
          <a:off x="3552601" y="725045"/>
          <a:ext cx="672065" cy="285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5,655</a:t>
          </a:r>
        </a:p>
      </cdr:txBody>
    </cdr:sp>
  </cdr:relSizeAnchor>
  <cdr:relSizeAnchor xmlns:cdr="http://schemas.openxmlformats.org/drawingml/2006/chartDrawing">
    <cdr:from>
      <cdr:x>0.82552</cdr:x>
      <cdr:y>0.04313</cdr:y>
    </cdr:from>
    <cdr:to>
      <cdr:x>0.94357</cdr:x>
      <cdr:y>0.12183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972B5375-C4B7-E807-5BEA-4FF7D78E7164}"/>
            </a:ext>
          </a:extLst>
        </cdr:cNvPr>
        <cdr:cNvSpPr txBox="1"/>
      </cdr:nvSpPr>
      <cdr:spPr>
        <a:xfrm xmlns:a="http://schemas.openxmlformats.org/drawingml/2006/main">
          <a:off x="4463085" y="143675"/>
          <a:ext cx="638220" cy="2621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7,250</a:t>
          </a:r>
        </a:p>
        <a:p xmlns:a="http://schemas.openxmlformats.org/drawingml/2006/main">
          <a:endParaRPr lang="en-US" sz="11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0.82721</cdr:x>
      <cdr:y>0.18735</cdr:y>
    </cdr:from>
    <cdr:to>
      <cdr:x>0.94368</cdr:x>
      <cdr:y>0.24831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8907388-99D9-A543-8992-D1DFE8BD4B48}"/>
            </a:ext>
          </a:extLst>
        </cdr:cNvPr>
        <cdr:cNvSpPr txBox="1"/>
      </cdr:nvSpPr>
      <cdr:spPr>
        <a:xfrm xmlns:a="http://schemas.openxmlformats.org/drawingml/2006/main">
          <a:off x="9178100" y="936688"/>
          <a:ext cx="1292352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Long Island</a:t>
          </a:r>
        </a:p>
      </cdr:txBody>
    </cdr:sp>
  </cdr:relSizeAnchor>
  <cdr:relSizeAnchor xmlns:cdr="http://schemas.openxmlformats.org/drawingml/2006/chartDrawing">
    <cdr:from>
      <cdr:x>0.83453</cdr:x>
      <cdr:y>0.28896</cdr:y>
    </cdr:from>
    <cdr:to>
      <cdr:x>0.95101</cdr:x>
      <cdr:y>0.34992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330BB8F1-3F58-A170-D04B-786F8E454D28}"/>
            </a:ext>
          </a:extLst>
        </cdr:cNvPr>
        <cdr:cNvSpPr txBox="1"/>
      </cdr:nvSpPr>
      <cdr:spPr>
        <a:xfrm xmlns:a="http://schemas.openxmlformats.org/drawingml/2006/main">
          <a:off x="9259380" y="1444688"/>
          <a:ext cx="1292352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Erie County</a:t>
          </a:r>
        </a:p>
      </cdr:txBody>
    </cdr:sp>
  </cdr:relSizeAnchor>
  <cdr:relSizeAnchor xmlns:cdr="http://schemas.openxmlformats.org/drawingml/2006/chartDrawing">
    <cdr:from>
      <cdr:x>0.81503</cdr:x>
      <cdr:y>0.5</cdr:y>
    </cdr:from>
    <cdr:to>
      <cdr:x>0.9555</cdr:x>
      <cdr:y>0.56096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330BB8F1-3F58-A170-D04B-786F8E454D28}"/>
            </a:ext>
          </a:extLst>
        </cdr:cNvPr>
        <cdr:cNvSpPr txBox="1"/>
      </cdr:nvSpPr>
      <cdr:spPr>
        <a:xfrm xmlns:a="http://schemas.openxmlformats.org/drawingml/2006/main">
          <a:off x="9042972" y="2499836"/>
          <a:ext cx="1558544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Southern Tier</a:t>
          </a:r>
        </a:p>
      </cdr:txBody>
    </cdr:sp>
  </cdr:relSizeAnchor>
  <cdr:relSizeAnchor xmlns:cdr="http://schemas.openxmlformats.org/drawingml/2006/chartDrawing">
    <cdr:from>
      <cdr:x>0.8175</cdr:x>
      <cdr:y>0.58698</cdr:y>
    </cdr:from>
    <cdr:to>
      <cdr:x>0.95797</cdr:x>
      <cdr:y>0.64794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99387591-CF82-6A57-838D-95327FF11E12}"/>
            </a:ext>
          </a:extLst>
        </cdr:cNvPr>
        <cdr:cNvSpPr txBox="1"/>
      </cdr:nvSpPr>
      <cdr:spPr>
        <a:xfrm xmlns:a="http://schemas.openxmlformats.org/drawingml/2006/main">
          <a:off x="9070404" y="2934684"/>
          <a:ext cx="1558544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NYC 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0.29236</cdr:x>
      <cdr:y>0.71876</cdr:y>
    </cdr:from>
    <cdr:to>
      <cdr:x>0.45396</cdr:x>
      <cdr:y>0.71876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EFE4DB79-8EDA-67EC-8456-DB72D6E4E0D5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645160" y="3653536"/>
          <a:ext cx="356616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A2350A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0.14678</cdr:x>
      <cdr:y>0.55888</cdr:y>
    </cdr:from>
    <cdr:to>
      <cdr:x>0.25595</cdr:x>
      <cdr:y>0.66167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F408C66-4014-ED38-6F57-2165A7752E68}"/>
            </a:ext>
          </a:extLst>
        </cdr:cNvPr>
        <cdr:cNvSpPr txBox="1"/>
      </cdr:nvSpPr>
      <cdr:spPr>
        <a:xfrm xmlns:a="http://schemas.openxmlformats.org/drawingml/2006/main">
          <a:off x="790728" y="1609880"/>
          <a:ext cx="588119" cy="2960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411</a:t>
          </a:r>
        </a:p>
      </cdr:txBody>
    </cdr:sp>
  </cdr:relSizeAnchor>
  <cdr:relSizeAnchor xmlns:cdr="http://schemas.openxmlformats.org/drawingml/2006/chartDrawing">
    <cdr:from>
      <cdr:x>0.31481</cdr:x>
      <cdr:y>0.61437</cdr:y>
    </cdr:from>
    <cdr:to>
      <cdr:x>0.43184</cdr:x>
      <cdr:y>0.70569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18600F65-779C-D239-569C-52E88EA173F3}"/>
            </a:ext>
          </a:extLst>
        </cdr:cNvPr>
        <cdr:cNvSpPr txBox="1"/>
      </cdr:nvSpPr>
      <cdr:spPr>
        <a:xfrm xmlns:a="http://schemas.openxmlformats.org/drawingml/2006/main">
          <a:off x="1695922" y="1769713"/>
          <a:ext cx="630454" cy="263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268</a:t>
          </a:r>
        </a:p>
      </cdr:txBody>
    </cdr:sp>
  </cdr:relSizeAnchor>
  <cdr:relSizeAnchor xmlns:cdr="http://schemas.openxmlformats.org/drawingml/2006/chartDrawing">
    <cdr:from>
      <cdr:x>0.47653</cdr:x>
      <cdr:y>0.63553</cdr:y>
    </cdr:from>
    <cdr:to>
      <cdr:x>0.60329</cdr:x>
      <cdr:y>0.70569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DE7BA13D-FCBC-03B7-68D6-FB1F912C3D24}"/>
            </a:ext>
          </a:extLst>
        </cdr:cNvPr>
        <cdr:cNvSpPr txBox="1"/>
      </cdr:nvSpPr>
      <cdr:spPr>
        <a:xfrm xmlns:a="http://schemas.openxmlformats.org/drawingml/2006/main">
          <a:off x="2567104" y="1830674"/>
          <a:ext cx="682872" cy="2020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235</a:t>
          </a:r>
        </a:p>
      </cdr:txBody>
    </cdr:sp>
  </cdr:relSizeAnchor>
  <cdr:relSizeAnchor xmlns:cdr="http://schemas.openxmlformats.org/drawingml/2006/chartDrawing">
    <cdr:from>
      <cdr:x>0.67842</cdr:x>
      <cdr:y>0.60167</cdr:y>
    </cdr:from>
    <cdr:to>
      <cdr:x>0.79343</cdr:x>
      <cdr:y>0.66516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C1CF843A-02B8-C756-A6BA-79C7094F5104}"/>
            </a:ext>
          </a:extLst>
        </cdr:cNvPr>
        <cdr:cNvSpPr txBox="1"/>
      </cdr:nvSpPr>
      <cdr:spPr>
        <a:xfrm xmlns:a="http://schemas.openxmlformats.org/drawingml/2006/main">
          <a:off x="3654743" y="1733138"/>
          <a:ext cx="619544" cy="182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348</a:t>
          </a:r>
        </a:p>
      </cdr:txBody>
    </cdr:sp>
  </cdr:relSizeAnchor>
  <cdr:relSizeAnchor xmlns:cdr="http://schemas.openxmlformats.org/drawingml/2006/chartDrawing">
    <cdr:from>
      <cdr:x>0.84965</cdr:x>
      <cdr:y>0.59321</cdr:y>
    </cdr:from>
    <cdr:to>
      <cdr:x>0.97183</cdr:x>
      <cdr:y>0.70569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C334D80E-A0E4-5BC6-5633-21A12A99FA7A}"/>
            </a:ext>
          </a:extLst>
        </cdr:cNvPr>
        <cdr:cNvSpPr txBox="1"/>
      </cdr:nvSpPr>
      <cdr:spPr>
        <a:xfrm xmlns:a="http://schemas.openxmlformats.org/drawingml/2006/main">
          <a:off x="4577168" y="1708754"/>
          <a:ext cx="658201" cy="324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336</a:t>
          </a:r>
        </a:p>
        <a:p xmlns:a="http://schemas.openxmlformats.org/drawingml/2006/main">
          <a:pPr algn="ctr"/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0.16647</cdr:x>
      <cdr:y>0.57175</cdr:y>
    </cdr:from>
    <cdr:to>
      <cdr:x>0.27891</cdr:x>
      <cdr:y>0.6446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F408C66-4014-ED38-6F57-2165A7752E68}"/>
            </a:ext>
          </a:extLst>
        </cdr:cNvPr>
        <cdr:cNvSpPr txBox="1"/>
      </cdr:nvSpPr>
      <cdr:spPr>
        <a:xfrm xmlns:a="http://schemas.openxmlformats.org/drawingml/2006/main">
          <a:off x="967833" y="1739181"/>
          <a:ext cx="653704" cy="221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510</a:t>
          </a:r>
        </a:p>
      </cdr:txBody>
    </cdr:sp>
  </cdr:relSizeAnchor>
  <cdr:relSizeAnchor xmlns:cdr="http://schemas.openxmlformats.org/drawingml/2006/chartDrawing">
    <cdr:from>
      <cdr:x>0.33328</cdr:x>
      <cdr:y>0.59202</cdr:y>
    </cdr:from>
    <cdr:to>
      <cdr:x>0.44274</cdr:x>
      <cdr:y>0.66278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18600F65-779C-D239-569C-52E88EA173F3}"/>
            </a:ext>
          </a:extLst>
        </cdr:cNvPr>
        <cdr:cNvSpPr txBox="1"/>
      </cdr:nvSpPr>
      <cdr:spPr>
        <a:xfrm xmlns:a="http://schemas.openxmlformats.org/drawingml/2006/main">
          <a:off x="1937617" y="1800828"/>
          <a:ext cx="636379" cy="215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434</a:t>
          </a:r>
        </a:p>
      </cdr:txBody>
    </cdr:sp>
  </cdr:relSizeAnchor>
  <cdr:relSizeAnchor xmlns:cdr="http://schemas.openxmlformats.org/drawingml/2006/chartDrawing">
    <cdr:from>
      <cdr:x>0.49539</cdr:x>
      <cdr:y>0.59981</cdr:y>
    </cdr:from>
    <cdr:to>
      <cdr:x>0.61576</cdr:x>
      <cdr:y>0.68272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DE7BA13D-FCBC-03B7-68D6-FB1F912C3D24}"/>
            </a:ext>
          </a:extLst>
        </cdr:cNvPr>
        <cdr:cNvSpPr txBox="1"/>
      </cdr:nvSpPr>
      <cdr:spPr>
        <a:xfrm xmlns:a="http://schemas.openxmlformats.org/drawingml/2006/main">
          <a:off x="2880104" y="1824525"/>
          <a:ext cx="699812" cy="252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422</a:t>
          </a:r>
        </a:p>
      </cdr:txBody>
    </cdr:sp>
  </cdr:relSizeAnchor>
  <cdr:relSizeAnchor xmlns:cdr="http://schemas.openxmlformats.org/drawingml/2006/chartDrawing">
    <cdr:from>
      <cdr:x>0.66895</cdr:x>
      <cdr:y>0.58369</cdr:y>
    </cdr:from>
    <cdr:to>
      <cdr:x>0.77675</cdr:x>
      <cdr:y>0.65049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C1CF843A-02B8-C756-A6BA-79C7094F5104}"/>
            </a:ext>
          </a:extLst>
        </cdr:cNvPr>
        <cdr:cNvSpPr txBox="1"/>
      </cdr:nvSpPr>
      <cdr:spPr>
        <a:xfrm xmlns:a="http://schemas.openxmlformats.org/drawingml/2006/main">
          <a:off x="3889157" y="1775493"/>
          <a:ext cx="626773" cy="203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463</a:t>
          </a:r>
        </a:p>
      </cdr:txBody>
    </cdr:sp>
  </cdr:relSizeAnchor>
  <cdr:relSizeAnchor xmlns:cdr="http://schemas.openxmlformats.org/drawingml/2006/chartDrawing">
    <cdr:from>
      <cdr:x>0.83374</cdr:x>
      <cdr:y>0.55973</cdr:y>
    </cdr:from>
    <cdr:to>
      <cdr:x>0.94668</cdr:x>
      <cdr:y>0.6535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80EF1155-31D7-D850-0BC1-A3DFFFB59669}"/>
            </a:ext>
          </a:extLst>
        </cdr:cNvPr>
        <cdr:cNvSpPr txBox="1"/>
      </cdr:nvSpPr>
      <cdr:spPr>
        <a:xfrm xmlns:a="http://schemas.openxmlformats.org/drawingml/2006/main">
          <a:off x="4847245" y="1702605"/>
          <a:ext cx="656590" cy="285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495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0.12103</cdr:x>
      <cdr:y>0.15518</cdr:y>
    </cdr:from>
    <cdr:to>
      <cdr:x>0.27878</cdr:x>
      <cdr:y>0.2573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F408C66-4014-ED38-6F57-2165A7752E68}"/>
            </a:ext>
          </a:extLst>
        </cdr:cNvPr>
        <cdr:cNvSpPr txBox="1"/>
      </cdr:nvSpPr>
      <cdr:spPr>
        <a:xfrm xmlns:a="http://schemas.openxmlformats.org/drawingml/2006/main">
          <a:off x="635746" y="447002"/>
          <a:ext cx="828695" cy="2941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1,424</a:t>
          </a:r>
        </a:p>
        <a:p xmlns:a="http://schemas.openxmlformats.org/drawingml/2006/main">
          <a:pPr algn="ctr"/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0.31508</cdr:x>
      <cdr:y>0.39065</cdr:y>
    </cdr:from>
    <cdr:to>
      <cdr:x>0.44297</cdr:x>
      <cdr:y>0.44106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18600F65-779C-D239-569C-52E88EA173F3}"/>
            </a:ext>
          </a:extLst>
        </cdr:cNvPr>
        <cdr:cNvSpPr txBox="1"/>
      </cdr:nvSpPr>
      <cdr:spPr>
        <a:xfrm xmlns:a="http://schemas.openxmlformats.org/drawingml/2006/main">
          <a:off x="1655123" y="1125280"/>
          <a:ext cx="671806" cy="1452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864</a:t>
          </a:r>
        </a:p>
      </cdr:txBody>
    </cdr:sp>
  </cdr:relSizeAnchor>
  <cdr:relSizeAnchor xmlns:cdr="http://schemas.openxmlformats.org/drawingml/2006/chartDrawing">
    <cdr:from>
      <cdr:x>0.46837</cdr:x>
      <cdr:y>0.29363</cdr:y>
    </cdr:from>
    <cdr:to>
      <cdr:x>0.6158</cdr:x>
      <cdr:y>0.34141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DE7BA13D-FCBC-03B7-68D6-FB1F912C3D24}"/>
            </a:ext>
          </a:extLst>
        </cdr:cNvPr>
        <cdr:cNvSpPr txBox="1"/>
      </cdr:nvSpPr>
      <cdr:spPr>
        <a:xfrm xmlns:a="http://schemas.openxmlformats.org/drawingml/2006/main">
          <a:off x="2460344" y="845806"/>
          <a:ext cx="774446" cy="137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1,101</a:t>
          </a:r>
        </a:p>
      </cdr:txBody>
    </cdr:sp>
  </cdr:relSizeAnchor>
  <cdr:relSizeAnchor xmlns:cdr="http://schemas.openxmlformats.org/drawingml/2006/chartDrawing">
    <cdr:from>
      <cdr:x>0.65731</cdr:x>
      <cdr:y>0.30024</cdr:y>
    </cdr:from>
    <cdr:to>
      <cdr:x>0.79576</cdr:x>
      <cdr:y>0.36025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C1CF843A-02B8-C756-A6BA-79C7094F5104}"/>
            </a:ext>
          </a:extLst>
        </cdr:cNvPr>
        <cdr:cNvSpPr txBox="1"/>
      </cdr:nvSpPr>
      <cdr:spPr>
        <a:xfrm xmlns:a="http://schemas.openxmlformats.org/drawingml/2006/main">
          <a:off x="3452845" y="864861"/>
          <a:ext cx="727268" cy="1728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1,083</a:t>
          </a:r>
        </a:p>
      </cdr:txBody>
    </cdr:sp>
  </cdr:relSizeAnchor>
  <cdr:relSizeAnchor xmlns:cdr="http://schemas.openxmlformats.org/drawingml/2006/chartDrawing">
    <cdr:from>
      <cdr:x>0.82858</cdr:x>
      <cdr:y>0.02243</cdr:y>
    </cdr:from>
    <cdr:to>
      <cdr:x>0.98497</cdr:x>
      <cdr:y>0.06414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80EF1155-31D7-D850-0BC1-A3DFFFB59669}"/>
            </a:ext>
          </a:extLst>
        </cdr:cNvPr>
        <cdr:cNvSpPr txBox="1"/>
      </cdr:nvSpPr>
      <cdr:spPr>
        <a:xfrm xmlns:a="http://schemas.openxmlformats.org/drawingml/2006/main">
          <a:off x="4352544" y="64617"/>
          <a:ext cx="821518" cy="1201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1,786</a:t>
          </a: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0.14528</cdr:x>
      <cdr:y>0.54344</cdr:y>
    </cdr:from>
    <cdr:to>
      <cdr:x>0.24039</cdr:x>
      <cdr:y>0.61369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F408C66-4014-ED38-6F57-2165A7752E68}"/>
            </a:ext>
          </a:extLst>
        </cdr:cNvPr>
        <cdr:cNvSpPr txBox="1"/>
      </cdr:nvSpPr>
      <cdr:spPr>
        <a:xfrm xmlns:a="http://schemas.openxmlformats.org/drawingml/2006/main">
          <a:off x="802099" y="2246079"/>
          <a:ext cx="525124" cy="290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532</a:t>
          </a:r>
        </a:p>
        <a:p xmlns:a="http://schemas.openxmlformats.org/drawingml/2006/main">
          <a:pPr algn="ctr"/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0.30447</cdr:x>
      <cdr:y>0.55036</cdr:y>
    </cdr:from>
    <cdr:to>
      <cdr:x>0.43469</cdr:x>
      <cdr:y>0.61885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18600F65-779C-D239-569C-52E88EA173F3}"/>
            </a:ext>
          </a:extLst>
        </cdr:cNvPr>
        <cdr:cNvSpPr txBox="1"/>
      </cdr:nvSpPr>
      <cdr:spPr>
        <a:xfrm xmlns:a="http://schemas.openxmlformats.org/drawingml/2006/main">
          <a:off x="1681037" y="2274681"/>
          <a:ext cx="718975" cy="283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484</a:t>
          </a:r>
        </a:p>
      </cdr:txBody>
    </cdr:sp>
  </cdr:relSizeAnchor>
  <cdr:relSizeAnchor xmlns:cdr="http://schemas.openxmlformats.org/drawingml/2006/chartDrawing">
    <cdr:from>
      <cdr:x>0.46783</cdr:x>
      <cdr:y>0.57561</cdr:y>
    </cdr:from>
    <cdr:to>
      <cdr:x>0.62491</cdr:x>
      <cdr:y>0.63918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DE7BA13D-FCBC-03B7-68D6-FB1F912C3D24}"/>
            </a:ext>
          </a:extLst>
        </cdr:cNvPr>
        <cdr:cNvSpPr txBox="1"/>
      </cdr:nvSpPr>
      <cdr:spPr>
        <a:xfrm xmlns:a="http://schemas.openxmlformats.org/drawingml/2006/main">
          <a:off x="2583011" y="2379041"/>
          <a:ext cx="867275" cy="2627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398</a:t>
          </a:r>
        </a:p>
      </cdr:txBody>
    </cdr:sp>
  </cdr:relSizeAnchor>
  <cdr:relSizeAnchor xmlns:cdr="http://schemas.openxmlformats.org/drawingml/2006/chartDrawing">
    <cdr:from>
      <cdr:x>0.66096</cdr:x>
      <cdr:y>0.57436</cdr:y>
    </cdr:from>
    <cdr:to>
      <cdr:x>0.78475</cdr:x>
      <cdr:y>0.62531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C1CF843A-02B8-C756-A6BA-79C7094F5104}"/>
            </a:ext>
          </a:extLst>
        </cdr:cNvPr>
        <cdr:cNvSpPr txBox="1"/>
      </cdr:nvSpPr>
      <cdr:spPr>
        <a:xfrm xmlns:a="http://schemas.openxmlformats.org/drawingml/2006/main">
          <a:off x="3649315" y="2373876"/>
          <a:ext cx="683474" cy="2105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425</a:t>
          </a:r>
        </a:p>
      </cdr:txBody>
    </cdr:sp>
  </cdr:relSizeAnchor>
  <cdr:relSizeAnchor xmlns:cdr="http://schemas.openxmlformats.org/drawingml/2006/chartDrawing">
    <cdr:from>
      <cdr:x>0.84554</cdr:x>
      <cdr:y>0.52655</cdr:y>
    </cdr:from>
    <cdr:to>
      <cdr:x>0.97928</cdr:x>
      <cdr:y>0.57274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80EF1155-31D7-D850-0BC1-A3DFFFB59669}"/>
            </a:ext>
          </a:extLst>
        </cdr:cNvPr>
        <cdr:cNvSpPr txBox="1"/>
      </cdr:nvSpPr>
      <cdr:spPr>
        <a:xfrm xmlns:a="http://schemas.openxmlformats.org/drawingml/2006/main">
          <a:off x="4668429" y="2176272"/>
          <a:ext cx="738410" cy="1909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584</a:t>
          </a: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0.44507</cdr:x>
      <cdr:y>0.488</cdr:y>
    </cdr:from>
    <cdr:to>
      <cdr:x>0.46319</cdr:x>
      <cdr:y>0.834</cdr:y>
    </cdr:to>
    <cdr:sp macro="" textlink="">
      <cdr:nvSpPr>
        <cdr:cNvPr id="2" name="Right Brace 1">
          <a:extLst xmlns:a="http://schemas.openxmlformats.org/drawingml/2006/main">
            <a:ext uri="{FF2B5EF4-FFF2-40B4-BE49-F238E27FC236}">
              <a16:creationId xmlns:a16="http://schemas.microsoft.com/office/drawing/2014/main" id="{F91A0D5A-537A-B091-6186-918E5D5F2466}"/>
            </a:ext>
          </a:extLst>
        </cdr:cNvPr>
        <cdr:cNvSpPr/>
      </cdr:nvSpPr>
      <cdr:spPr>
        <a:xfrm xmlns:a="http://schemas.openxmlformats.org/drawingml/2006/main">
          <a:off x="3743325" y="2324100"/>
          <a:ext cx="152369" cy="1647825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0.66591</cdr:x>
      <cdr:y>0.536</cdr:y>
    </cdr:from>
    <cdr:to>
      <cdr:x>0.68743</cdr:x>
      <cdr:y>0.838</cdr:y>
    </cdr:to>
    <cdr:sp macro="" textlink="">
      <cdr:nvSpPr>
        <cdr:cNvPr id="3" name="Right Brace 2">
          <a:extLst xmlns:a="http://schemas.openxmlformats.org/drawingml/2006/main">
            <a:ext uri="{FF2B5EF4-FFF2-40B4-BE49-F238E27FC236}">
              <a16:creationId xmlns:a16="http://schemas.microsoft.com/office/drawing/2014/main" id="{F91A0D5A-537A-B091-6186-918E5D5F2466}"/>
            </a:ext>
          </a:extLst>
        </cdr:cNvPr>
        <cdr:cNvSpPr/>
      </cdr:nvSpPr>
      <cdr:spPr>
        <a:xfrm xmlns:a="http://schemas.openxmlformats.org/drawingml/2006/main">
          <a:off x="5600700" y="2552699"/>
          <a:ext cx="180982" cy="1438275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0.87769</cdr:x>
      <cdr:y>0.542</cdr:y>
    </cdr:from>
    <cdr:to>
      <cdr:x>0.90487</cdr:x>
      <cdr:y>0.84</cdr:y>
    </cdr:to>
    <cdr:sp macro="" textlink="">
      <cdr:nvSpPr>
        <cdr:cNvPr id="4" name="Right Brace 3">
          <a:extLst xmlns:a="http://schemas.openxmlformats.org/drawingml/2006/main">
            <a:ext uri="{FF2B5EF4-FFF2-40B4-BE49-F238E27FC236}">
              <a16:creationId xmlns:a16="http://schemas.microsoft.com/office/drawing/2014/main" id="{1DC29CED-1962-AC33-D5FE-905419CA568B}"/>
            </a:ext>
          </a:extLst>
        </cdr:cNvPr>
        <cdr:cNvSpPr/>
      </cdr:nvSpPr>
      <cdr:spPr>
        <a:xfrm xmlns:a="http://schemas.openxmlformats.org/drawingml/2006/main">
          <a:off x="7381875" y="2581275"/>
          <a:ext cx="228602" cy="1419225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0.22537</cdr:x>
      <cdr:y>0.52</cdr:y>
    </cdr:from>
    <cdr:to>
      <cdr:x>0.24802</cdr:x>
      <cdr:y>0.83655</cdr:y>
    </cdr:to>
    <cdr:sp macro="" textlink="">
      <cdr:nvSpPr>
        <cdr:cNvPr id="5" name="Right Brace 4">
          <a:extLst xmlns:a="http://schemas.openxmlformats.org/drawingml/2006/main">
            <a:ext uri="{FF2B5EF4-FFF2-40B4-BE49-F238E27FC236}">
              <a16:creationId xmlns:a16="http://schemas.microsoft.com/office/drawing/2014/main" id="{8AAC0821-E9BB-8C73-F4C8-0D5FF127653A}"/>
            </a:ext>
          </a:extLst>
        </cdr:cNvPr>
        <cdr:cNvSpPr/>
      </cdr:nvSpPr>
      <cdr:spPr>
        <a:xfrm xmlns:a="http://schemas.openxmlformats.org/drawingml/2006/main">
          <a:off x="1895475" y="2476500"/>
          <a:ext cx="190516" cy="1507569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0.4647</cdr:x>
      <cdr:y>0.62267</cdr:y>
    </cdr:from>
    <cdr:to>
      <cdr:x>0.58087</cdr:x>
      <cdr:y>0.7761</cdr:y>
    </cdr:to>
    <cdr:sp macro="" textlink="">
      <cdr:nvSpPr>
        <cdr:cNvPr id="6" name="TextBox 4">
          <a:extLst xmlns:a="http://schemas.openxmlformats.org/drawingml/2006/main">
            <a:ext uri="{FF2B5EF4-FFF2-40B4-BE49-F238E27FC236}">
              <a16:creationId xmlns:a16="http://schemas.microsoft.com/office/drawing/2014/main" id="{E6CD8482-2A3C-0573-06A5-CD1C0DCEE1BA}"/>
            </a:ext>
          </a:extLst>
        </cdr:cNvPr>
        <cdr:cNvSpPr txBox="1"/>
      </cdr:nvSpPr>
      <cdr:spPr>
        <a:xfrm xmlns:a="http://schemas.openxmlformats.org/drawingml/2006/main">
          <a:off x="4674138" y="3170506"/>
          <a:ext cx="1168522" cy="7812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JD Finding</a:t>
          </a:r>
        </a:p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51%</a:t>
          </a: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0.68181</cdr:x>
      <cdr:y>0.63384</cdr:y>
    </cdr:from>
    <cdr:to>
      <cdr:x>0.80283</cdr:x>
      <cdr:y>0.79709</cdr:y>
    </cdr:to>
    <cdr:sp macro="" textlink="">
      <cdr:nvSpPr>
        <cdr:cNvPr id="7" name="TextBox 4">
          <a:extLst xmlns:a="http://schemas.openxmlformats.org/drawingml/2006/main">
            <a:ext uri="{FF2B5EF4-FFF2-40B4-BE49-F238E27FC236}">
              <a16:creationId xmlns:a16="http://schemas.microsoft.com/office/drawing/2014/main" id="{C04F93C2-F847-E756-7510-04A4318B7E70}"/>
            </a:ext>
          </a:extLst>
        </cdr:cNvPr>
        <cdr:cNvSpPr txBox="1"/>
      </cdr:nvSpPr>
      <cdr:spPr>
        <a:xfrm xmlns:a="http://schemas.openxmlformats.org/drawingml/2006/main">
          <a:off x="6857871" y="3227368"/>
          <a:ext cx="1217350" cy="8312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JD Finding</a:t>
          </a:r>
        </a:p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43%</a:t>
          </a: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0.89095</cdr:x>
      <cdr:y>0.62739</cdr:y>
    </cdr:from>
    <cdr:to>
      <cdr:x>1</cdr:x>
      <cdr:y>0.78077</cdr:y>
    </cdr:to>
    <cdr:sp macro="" textlink="">
      <cdr:nvSpPr>
        <cdr:cNvPr id="8" name="TextBox 4">
          <a:extLst xmlns:a="http://schemas.openxmlformats.org/drawingml/2006/main">
            <a:ext uri="{FF2B5EF4-FFF2-40B4-BE49-F238E27FC236}">
              <a16:creationId xmlns:a16="http://schemas.microsoft.com/office/drawing/2014/main" id="{12E88D50-F682-CFBC-6063-001FDDCB2DE1}"/>
            </a:ext>
          </a:extLst>
        </cdr:cNvPr>
        <cdr:cNvSpPr txBox="1"/>
      </cdr:nvSpPr>
      <cdr:spPr>
        <a:xfrm xmlns:a="http://schemas.openxmlformats.org/drawingml/2006/main">
          <a:off x="9120251" y="3239242"/>
          <a:ext cx="1116279" cy="79190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JD Finding</a:t>
          </a:r>
        </a:p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43%</a:t>
          </a: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0.239</cdr:x>
      <cdr:y>0.61767</cdr:y>
    </cdr:from>
    <cdr:to>
      <cdr:x>0.34848</cdr:x>
      <cdr:y>0.763</cdr:y>
    </cdr:to>
    <cdr:sp macro="" textlink="">
      <cdr:nvSpPr>
        <cdr:cNvPr id="9" name="TextBox 4">
          <a:extLst xmlns:a="http://schemas.openxmlformats.org/drawingml/2006/main">
            <a:ext uri="{FF2B5EF4-FFF2-40B4-BE49-F238E27FC236}">
              <a16:creationId xmlns:a16="http://schemas.microsoft.com/office/drawing/2014/main" id="{77FF319A-C7EA-F97F-4C44-F7B31D1CA866}"/>
            </a:ext>
          </a:extLst>
        </cdr:cNvPr>
        <cdr:cNvSpPr txBox="1"/>
      </cdr:nvSpPr>
      <cdr:spPr>
        <a:xfrm xmlns:a="http://schemas.openxmlformats.org/drawingml/2006/main">
          <a:off x="2403912" y="3145064"/>
          <a:ext cx="1101193" cy="7399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JD Finding</a:t>
          </a:r>
        </a:p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46%</a:t>
          </a:r>
        </a:p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Cover Slide</a:t>
            </a:r>
          </a:p>
        </p:txBody>
      </p:sp>
    </p:spTree>
    <p:extLst>
      <p:ext uri="{BB962C8B-B14F-4D97-AF65-F5344CB8AC3E}">
        <p14:creationId xmlns:p14="http://schemas.microsoft.com/office/powerpoint/2010/main" val="2369331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9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1777463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54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485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484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102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556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151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397041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264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3576076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2829463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366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13405517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493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35486218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344198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End slide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8161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Master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8282758-FF03-9E8F-DB3C-4B2926D8088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35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10">
            <a:extLst>
              <a:ext uri="{FF2B5EF4-FFF2-40B4-BE49-F238E27FC236}">
                <a16:creationId xmlns:a16="http://schemas.microsoft.com/office/drawing/2014/main" id="{E30FE139-ED95-602D-E9B6-F49D64C8D396}"/>
              </a:ext>
            </a:extLst>
          </p:cNvPr>
          <p:cNvSpPr/>
          <p:nvPr userDrawn="1"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 Same Side Corner Rectangle 19">
            <a:extLst>
              <a:ext uri="{FF2B5EF4-FFF2-40B4-BE49-F238E27FC236}">
                <a16:creationId xmlns:a16="http://schemas.microsoft.com/office/drawing/2014/main" id="{712848DA-4A63-0C8D-9399-6EAD767F8C4A}"/>
              </a:ext>
            </a:extLst>
          </p:cNvPr>
          <p:cNvSpPr/>
          <p:nvPr userDrawn="1"/>
        </p:nvSpPr>
        <p:spPr>
          <a:xfrm>
            <a:off x="184403" y="182880"/>
            <a:ext cx="11823192" cy="749931"/>
          </a:xfrm>
          <a:prstGeom prst="round2SameRect">
            <a:avLst>
              <a:gd name="adj1" fmla="val 31537"/>
              <a:gd name="adj2" fmla="val 0"/>
            </a:avLst>
          </a:prstGeom>
          <a:solidFill>
            <a:srgbClr val="D0D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FB0DB6D-C906-6E88-3240-A3611AF843E2}"/>
              </a:ext>
            </a:extLst>
          </p:cNvPr>
          <p:cNvSpPr txBox="1">
            <a:spLocks/>
          </p:cNvSpPr>
          <p:nvPr userDrawn="1"/>
        </p:nvSpPr>
        <p:spPr>
          <a:xfrm>
            <a:off x="421009" y="390453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endParaRPr lang="en-US" sz="2400" dirty="0">
              <a:solidFill>
                <a:schemeClr val="tx1"/>
              </a:solidFill>
              <a:latin typeface="Oswald" panose="02000503000000000000" pitchFamily="2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4779123-E4BF-8F24-8C36-8D806CD5875D}"/>
              </a:ext>
            </a:extLst>
          </p:cNvPr>
          <p:cNvSpPr txBox="1">
            <a:spLocks/>
          </p:cNvSpPr>
          <p:nvPr userDrawn="1"/>
        </p:nvSpPr>
        <p:spPr>
          <a:xfrm>
            <a:off x="0" y="1258519"/>
            <a:ext cx="11624630" cy="43110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5265" indent="0">
              <a:lnSpc>
                <a:spcPts val="2600"/>
              </a:lnSpc>
              <a:spcBef>
                <a:spcPts val="800"/>
              </a:spcBef>
              <a:spcAft>
                <a:spcPts val="600"/>
              </a:spcAft>
              <a:buClr>
                <a:srgbClr val="154973"/>
              </a:buClr>
              <a:buSzPts val="1400"/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2023EA-221A-C7CC-1615-BC1112E03C50}"/>
              </a:ext>
            </a:extLst>
          </p:cNvPr>
          <p:cNvSpPr txBox="1"/>
          <p:nvPr userDrawn="1"/>
        </p:nvSpPr>
        <p:spPr>
          <a:xfrm>
            <a:off x="5105401" y="6311220"/>
            <a:ext cx="6483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8697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DIVISION OF CRIMINAL JUSTICE SERVICES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AA0059B-8F80-B2BB-2DBA-C75501F9B9AD}"/>
              </a:ext>
            </a:extLst>
          </p:cNvPr>
          <p:cNvSpPr txBox="1">
            <a:spLocks/>
          </p:cNvSpPr>
          <p:nvPr userDrawn="1"/>
        </p:nvSpPr>
        <p:spPr>
          <a:xfrm>
            <a:off x="11180869" y="6314384"/>
            <a:ext cx="703729" cy="301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bg1"/>
                </a:solidFill>
                <a:latin typeface="Proxima Nova Rg" panose="02000506030000020004" pitchFamily="2" charset="77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7B3E011-04A4-7E41-8BCF-555BBF758256}" type="slidenum">
              <a:rPr lang="en-US" sz="1400" smtClean="0">
                <a:solidFill>
                  <a:schemeClr val="tx1"/>
                </a:solidFill>
              </a:rPr>
              <a:pPr/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Master" type="blank" preserve="1">
  <p:cSld name="Section Mast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318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01134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neighborhoodatlas.medicine.wisc.edu/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0.xml"/><Relationship Id="rId5" Type="http://schemas.openxmlformats.org/officeDocument/2006/relationships/chart" Target="../charts/chart39.xml"/><Relationship Id="rId4" Type="http://schemas.openxmlformats.org/officeDocument/2006/relationships/chart" Target="../charts/chart3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eighborhoodatlas.medicine.wisc.edu/" TargetMode="Externa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rgbClr val="435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EC95D-8EB3-0846-9B0E-185DCA083121}"/>
              </a:ext>
            </a:extLst>
          </p:cNvPr>
          <p:cNvSpPr txBox="1">
            <a:spLocks/>
          </p:cNvSpPr>
          <p:nvPr/>
        </p:nvSpPr>
        <p:spPr>
          <a:xfrm>
            <a:off x="184400" y="1880057"/>
            <a:ext cx="11591047" cy="17817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4000" b="1" spc="300" dirty="0">
                <a:solidFill>
                  <a:schemeClr val="bg1"/>
                </a:solidFill>
                <a:latin typeface="Oswald" panose="02000503000000000000" pitchFamily="2" charset="0"/>
              </a:rPr>
              <a:t>A Targeted Look: Regional and County-Level Justice System Trends</a:t>
            </a:r>
          </a:p>
          <a:p>
            <a:pPr algn="ctr">
              <a:lnSpc>
                <a:spcPct val="100000"/>
              </a:lnSpc>
            </a:pPr>
            <a:endParaRPr lang="en-US" sz="4000" b="1" spc="300" dirty="0">
              <a:solidFill>
                <a:schemeClr val="bg1"/>
              </a:solidFill>
              <a:latin typeface="Oswald" panose="02000503000000000000" pitchFamily="2" charset="0"/>
            </a:endParaRPr>
          </a:p>
          <a:p>
            <a:pPr algn="ctr">
              <a:lnSpc>
                <a:spcPct val="100000"/>
              </a:lnSpc>
            </a:pPr>
            <a:r>
              <a:rPr lang="en-US" sz="3800" b="1" i="1" spc="300" dirty="0">
                <a:solidFill>
                  <a:schemeClr val="bg1"/>
                </a:solidFill>
                <a:latin typeface="Oswald" panose="02000503000000000000" pitchFamily="2" charset="0"/>
              </a:rPr>
              <a:t>Presentation to the Juvenile Justice </a:t>
            </a:r>
          </a:p>
          <a:p>
            <a:pPr algn="ctr">
              <a:lnSpc>
                <a:spcPct val="100000"/>
              </a:lnSpc>
            </a:pPr>
            <a:r>
              <a:rPr lang="en-US" sz="3800" b="1" i="1" spc="300" dirty="0">
                <a:solidFill>
                  <a:schemeClr val="bg1"/>
                </a:solidFill>
                <a:latin typeface="Oswald" panose="02000503000000000000" pitchFamily="2" charset="0"/>
              </a:rPr>
              <a:t>Advisory Group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E30707-2650-DC67-4B93-F141C9F8E6AB}"/>
              </a:ext>
            </a:extLst>
          </p:cNvPr>
          <p:cNvSpPr/>
          <p:nvPr/>
        </p:nvSpPr>
        <p:spPr>
          <a:xfrm>
            <a:off x="0" y="4922099"/>
            <a:ext cx="12191999" cy="967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D457CF7-03B9-CDF2-37A3-57350A9BC557}"/>
              </a:ext>
            </a:extLst>
          </p:cNvPr>
          <p:cNvSpPr txBox="1">
            <a:spLocks/>
          </p:cNvSpPr>
          <p:nvPr/>
        </p:nvSpPr>
        <p:spPr>
          <a:xfrm>
            <a:off x="184401" y="5010583"/>
            <a:ext cx="11823192" cy="7909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600"/>
              </a:lnSpc>
            </a:pPr>
            <a:r>
              <a:rPr lang="en-US" sz="2000" b="1" spc="300" dirty="0">
                <a:solidFill>
                  <a:srgbClr val="435D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Emily Dattilio</a:t>
            </a:r>
          </a:p>
          <a:p>
            <a:pPr algn="ctr">
              <a:lnSpc>
                <a:spcPts val="2600"/>
              </a:lnSpc>
            </a:pPr>
            <a:r>
              <a:rPr lang="en-US" sz="2000" b="1" spc="300" dirty="0">
                <a:solidFill>
                  <a:srgbClr val="435D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of Justice Research and Performance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3ECCDB-FD8A-87A5-1C3F-798AC966095D}"/>
              </a:ext>
            </a:extLst>
          </p:cNvPr>
          <p:cNvSpPr txBox="1"/>
          <p:nvPr/>
        </p:nvSpPr>
        <p:spPr>
          <a:xfrm>
            <a:off x="1" y="6151443"/>
            <a:ext cx="12191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cap="all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2, 2024</a:t>
            </a:r>
          </a:p>
        </p:txBody>
      </p:sp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2687939-7EF9-2017-87BD-D7DCAF779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728" y="334721"/>
            <a:ext cx="6671990" cy="154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47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DB4118-A2F3-06BA-FD4C-B4A45DE91C74}"/>
              </a:ext>
            </a:extLst>
          </p:cNvPr>
          <p:cNvSpPr txBox="1"/>
          <p:nvPr/>
        </p:nvSpPr>
        <p:spPr>
          <a:xfrm>
            <a:off x="495112" y="1072103"/>
            <a:ext cx="11237976" cy="50656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n-US" sz="2400" b="1" dirty="0">
                <a:latin typeface="Oswald" panose="00000500000000000000" pitchFamily="2" charset="0"/>
                <a:cs typeface="Arial" panose="020B0604020202020204" pitchFamily="34" charset="0"/>
              </a:rPr>
              <a:t>This presentation will lead to a conversation about the Request for Proposals (RFP) for the Transformative Youth Justice Hubs that were approved at the June quarterly meeting </a:t>
            </a:r>
          </a:p>
          <a:p>
            <a:endParaRPr lang="en-US" sz="2400" b="1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As a reminder, the JJAG authorized funding of up to $4 million to create four Transformative Youth Justice Hubs:</a:t>
            </a:r>
            <a:endParaRPr lang="en-US" sz="2400" b="1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Two urban and two rural Hubs will be created to operate as partnerships to coordinate and provide support to youth and families at prevention and re-entry points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Hubs will maintain a lead fiscal partner and coordinating partner, and a board with co-chairs of different backgrounds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Partnerships will provide prevention support services that center youth well-being domains with a specific priority towards adolescent age youth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Hubs will be closely connected with the YJI, which will provide support through its new YFACTS Center</a:t>
            </a:r>
          </a:p>
          <a:p>
            <a:pPr>
              <a:lnSpc>
                <a:spcPct val="150000"/>
              </a:lnSpc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342900" lvl="8" indent="-342900">
              <a:buFont typeface="Oswald" panose="00000500000000000000" pitchFamily="2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92E55E-9551-8FB0-9541-FCFE0DBA6BDA}"/>
              </a:ext>
            </a:extLst>
          </p:cNvPr>
          <p:cNvSpPr txBox="1">
            <a:spLocks/>
          </p:cNvSpPr>
          <p:nvPr/>
        </p:nvSpPr>
        <p:spPr>
          <a:xfrm>
            <a:off x="294008" y="187374"/>
            <a:ext cx="11313792" cy="714325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tx1"/>
                </a:solidFill>
                <a:latin typeface="Oswald" panose="02000503000000000000" pitchFamily="2" charset="0"/>
              </a:rPr>
              <a:t>Introduction: </a:t>
            </a:r>
          </a:p>
        </p:txBody>
      </p:sp>
    </p:spTree>
    <p:extLst>
      <p:ext uri="{BB962C8B-B14F-4D97-AF65-F5344CB8AC3E}">
        <p14:creationId xmlns:p14="http://schemas.microsoft.com/office/powerpoint/2010/main" val="3024334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DB4118-A2F3-06BA-FD4C-B4A45DE91C74}"/>
              </a:ext>
            </a:extLst>
          </p:cNvPr>
          <p:cNvSpPr txBox="1"/>
          <p:nvPr/>
        </p:nvSpPr>
        <p:spPr>
          <a:xfrm>
            <a:off x="182880" y="1072102"/>
            <a:ext cx="11814048" cy="520677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Oswald" panose="00000500000000000000" pitchFamily="2" charset="0"/>
                <a:cs typeface="Arial" panose="020B0604020202020204" pitchFamily="34" charset="0"/>
              </a:rPr>
              <a:t>Examine four select regions and counties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Oswald" panose="00000500000000000000" pitchFamily="2" charset="0"/>
                <a:cs typeface="Arial" panose="020B0604020202020204" pitchFamily="34" charset="0"/>
              </a:rPr>
              <a:t>Inform Conversations on the formation of the Transformative Youth Justice Hubs </a:t>
            </a:r>
          </a:p>
          <a:p>
            <a:pPr marL="1023938" lvl="2" indent="-2809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Youth population and demographics </a:t>
            </a:r>
          </a:p>
          <a:p>
            <a:pPr marL="1023938" indent="-2809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Socioeconomic indicators of select geographic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Oswald" panose="00000500000000000000" pitchFamily="2" charset="0"/>
                <a:cs typeface="Arial" panose="020B0604020202020204" pitchFamily="34" charset="0"/>
              </a:rPr>
              <a:t>Examine Youth Justice System Data </a:t>
            </a:r>
          </a:p>
          <a:p>
            <a:pPr marL="1023938" indent="-2809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Differences in System Trends and Type of Cases Across Regions</a:t>
            </a:r>
          </a:p>
          <a:p>
            <a:pPr marL="1023938" indent="-2809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Differences in Local Practice, especially around diversion (adjustment)</a:t>
            </a:r>
          </a:p>
          <a:p>
            <a:pPr marL="1023938" indent="-2809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Differences in outcomes by race in youth justice data </a:t>
            </a:r>
          </a:p>
          <a:p>
            <a:pPr>
              <a:lnSpc>
                <a:spcPct val="150000"/>
              </a:lnSpc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342900" lvl="8" indent="-342900">
              <a:buFont typeface="Oswald" panose="00000500000000000000" pitchFamily="2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92E55E-9551-8FB0-9541-FCFE0DBA6BDA}"/>
              </a:ext>
            </a:extLst>
          </p:cNvPr>
          <p:cNvSpPr txBox="1">
            <a:spLocks/>
          </p:cNvSpPr>
          <p:nvPr/>
        </p:nvSpPr>
        <p:spPr>
          <a:xfrm>
            <a:off x="294008" y="187374"/>
            <a:ext cx="11313792" cy="714325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tx1"/>
                </a:solidFill>
                <a:latin typeface="Oswald" panose="02000503000000000000" pitchFamily="2" charset="0"/>
              </a:rPr>
              <a:t>Overview and Goals: </a:t>
            </a:r>
          </a:p>
        </p:txBody>
      </p:sp>
    </p:spTree>
    <p:extLst>
      <p:ext uri="{BB962C8B-B14F-4D97-AF65-F5344CB8AC3E}">
        <p14:creationId xmlns:p14="http://schemas.microsoft.com/office/powerpoint/2010/main" val="360475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rgbClr val="435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EC95D-8EB3-0846-9B0E-185DCA083121}"/>
              </a:ext>
            </a:extLst>
          </p:cNvPr>
          <p:cNvSpPr txBox="1">
            <a:spLocks/>
          </p:cNvSpPr>
          <p:nvPr/>
        </p:nvSpPr>
        <p:spPr>
          <a:xfrm>
            <a:off x="230121" y="1875437"/>
            <a:ext cx="11731752" cy="19908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chemeClr val="bg1"/>
                </a:solidFill>
                <a:latin typeface="Oswald" panose="02000503000000000000" pitchFamily="2" charset="0"/>
              </a:rPr>
              <a:t>Demographics and Socioeconomic Factors </a:t>
            </a:r>
          </a:p>
        </p:txBody>
      </p:sp>
    </p:spTree>
    <p:extLst>
      <p:ext uri="{BB962C8B-B14F-4D97-AF65-F5344CB8AC3E}">
        <p14:creationId xmlns:p14="http://schemas.microsoft.com/office/powerpoint/2010/main" val="3677347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78131-E6E2-7C18-3048-16728F19E1BA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Youth Population: Urban, Suburban, and Rural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E371DD2-80B8-19CC-557F-2D999A97E3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6271154"/>
              </p:ext>
            </p:extLst>
          </p:nvPr>
        </p:nvGraphicFramePr>
        <p:xfrm>
          <a:off x="-1" y="1172997"/>
          <a:ext cx="5688282" cy="5097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01561CA-D97B-2F43-C705-01895519954A}"/>
              </a:ext>
            </a:extLst>
          </p:cNvPr>
          <p:cNvSpPr txBox="1"/>
          <p:nvPr/>
        </p:nvSpPr>
        <p:spPr>
          <a:xfrm>
            <a:off x="3431969" y="985828"/>
            <a:ext cx="45244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Youth Population Age 7-17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AE2085B-C630-BC97-5E26-FFD73F50DB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1159663"/>
              </p:ext>
            </p:extLst>
          </p:nvPr>
        </p:nvGraphicFramePr>
        <p:xfrm>
          <a:off x="5141714" y="1752583"/>
          <a:ext cx="7196747" cy="4660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2BC7EE8-26D5-CB27-64A5-78CAF63DC55A}"/>
              </a:ext>
            </a:extLst>
          </p:cNvPr>
          <p:cNvSpPr txBox="1"/>
          <p:nvPr/>
        </p:nvSpPr>
        <p:spPr>
          <a:xfrm>
            <a:off x="4074413" y="6236182"/>
            <a:ext cx="1410709" cy="610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rgbClr val="376092"/>
                </a:solidFill>
                <a:effectLst/>
                <a:latin typeface="Oswald" panose="00000500000000000000" pitchFamily="2" charset="0"/>
              </a:rPr>
              <a:t>6,260 sq mi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653FB1-ACF3-B97F-C1AB-F03393B95129}"/>
              </a:ext>
            </a:extLst>
          </p:cNvPr>
          <p:cNvSpPr txBox="1"/>
          <p:nvPr/>
        </p:nvSpPr>
        <p:spPr>
          <a:xfrm>
            <a:off x="2844140" y="6247512"/>
            <a:ext cx="1410709" cy="610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rgbClr val="376092"/>
                </a:solidFill>
                <a:effectLst/>
                <a:latin typeface="Oswald" panose="00000500000000000000" pitchFamily="2" charset="0"/>
              </a:rPr>
              <a:t>1,200 sq mi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9E78A2-2083-EAED-8466-9FC1D2401B9A}"/>
              </a:ext>
            </a:extLst>
          </p:cNvPr>
          <p:cNvSpPr txBox="1"/>
          <p:nvPr/>
        </p:nvSpPr>
        <p:spPr>
          <a:xfrm>
            <a:off x="1563133" y="6236182"/>
            <a:ext cx="1410709" cy="610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rgbClr val="376092"/>
                </a:solidFill>
                <a:latin typeface="Oswald" panose="00000500000000000000" pitchFamily="2" charset="0"/>
              </a:rPr>
              <a:t>2,8</a:t>
            </a:r>
            <a:r>
              <a:rPr lang="en-US" sz="1500" b="1" i="1" dirty="0">
                <a:solidFill>
                  <a:srgbClr val="376092"/>
                </a:solidFill>
                <a:effectLst/>
                <a:latin typeface="Oswald" panose="00000500000000000000" pitchFamily="2" charset="0"/>
              </a:rPr>
              <a:t>60 sq mi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24E5B3-C78B-3E90-AD45-8DAF3D9EB7A3}"/>
              </a:ext>
            </a:extLst>
          </p:cNvPr>
          <p:cNvSpPr txBox="1"/>
          <p:nvPr/>
        </p:nvSpPr>
        <p:spPr>
          <a:xfrm>
            <a:off x="429040" y="6236182"/>
            <a:ext cx="14107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rgbClr val="376092"/>
                </a:solidFill>
                <a:effectLst/>
                <a:latin typeface="Oswald" panose="00000500000000000000" pitchFamily="2" charset="0"/>
              </a:rPr>
              <a:t>300 sq mi</a:t>
            </a:r>
          </a:p>
        </p:txBody>
      </p:sp>
    </p:spTree>
    <p:extLst>
      <p:ext uri="{BB962C8B-B14F-4D97-AF65-F5344CB8AC3E}">
        <p14:creationId xmlns:p14="http://schemas.microsoft.com/office/powerpoint/2010/main" val="130982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1BD31-98CC-553B-4202-A96F11480F99}"/>
              </a:ext>
            </a:extLst>
          </p:cNvPr>
          <p:cNvSpPr txBox="1">
            <a:spLocks/>
          </p:cNvSpPr>
          <p:nvPr/>
        </p:nvSpPr>
        <p:spPr>
          <a:xfrm>
            <a:off x="294008" y="187374"/>
            <a:ext cx="11313792" cy="714325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  <a:latin typeface="Oswald" panose="02000503000000000000" pitchFamily="2" charset="0"/>
              </a:rPr>
              <a:t>Area Deprivation Index (ADI): Ranks Neighborhood by Socioeconomic Disadvantage Using 17 Census Indicators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chemeClr val="tx1"/>
              </a:solidFill>
              <a:latin typeface="Oswald" panose="02000503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ADECAA-37C5-7257-2857-4EF22F7CD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167" y="1515687"/>
            <a:ext cx="5252914" cy="19133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F74AAD-FF60-7F57-BFF0-36356D6E768C}"/>
              </a:ext>
            </a:extLst>
          </p:cNvPr>
          <p:cNvSpPr txBox="1"/>
          <p:nvPr/>
        </p:nvSpPr>
        <p:spPr>
          <a:xfrm rot="1525518">
            <a:off x="6818417" y="4215686"/>
            <a:ext cx="4139237" cy="210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swald" panose="00000500000000000000" pitchFamily="2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Oswald" panose="00000500000000000000" pitchFamily="2" charset="0"/>
              </a:rPr>
              <a:t>Educational Attainment</a:t>
            </a:r>
          </a:p>
          <a:p>
            <a:r>
              <a:rPr lang="en-US" dirty="0">
                <a:latin typeface="Oswald" panose="00000500000000000000" pitchFamily="2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Oswald" panose="00000500000000000000" pitchFamily="2" charset="0"/>
              </a:rPr>
              <a:t>Median Income</a:t>
            </a:r>
          </a:p>
          <a:p>
            <a:r>
              <a:rPr lang="en-US" dirty="0">
                <a:latin typeface="Oswald" panose="00000500000000000000" pitchFamily="2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Oswald" panose="00000500000000000000" pitchFamily="2" charset="0"/>
              </a:rPr>
              <a:t>Unemployment Rate</a:t>
            </a:r>
          </a:p>
          <a:p>
            <a:r>
              <a:rPr lang="en-US" dirty="0">
                <a:latin typeface="Oswald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Oswald" panose="00000500000000000000" pitchFamily="2" charset="0"/>
              </a:rPr>
              <a:t>Poverty Rate</a:t>
            </a:r>
          </a:p>
          <a:p>
            <a:r>
              <a:rPr lang="en-US" dirty="0">
                <a:latin typeface="Oswald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Oswald" panose="00000500000000000000" pitchFamily="2" charset="0"/>
              </a:rPr>
              <a:t>Single Parent Households</a:t>
            </a:r>
          </a:p>
          <a:p>
            <a:r>
              <a:rPr lang="en-US" dirty="0">
                <a:latin typeface="Oswald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Oswald" panose="00000500000000000000" pitchFamily="2" charset="0"/>
              </a:rPr>
              <a:t>Home values and ownership</a:t>
            </a:r>
          </a:p>
          <a:p>
            <a:r>
              <a:rPr lang="en-US" dirty="0">
                <a:latin typeface="Oswald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Oswald" panose="00000500000000000000" pitchFamily="2" charset="0"/>
              </a:rPr>
              <a:t>And more!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83A29D-0F63-3E73-1625-01F34D7DBC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08" y="1202938"/>
            <a:ext cx="6009825" cy="46432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A8A676-B984-A9F6-07E3-DD945BA1FFED}"/>
              </a:ext>
            </a:extLst>
          </p:cNvPr>
          <p:cNvSpPr txBox="1"/>
          <p:nvPr/>
        </p:nvSpPr>
        <p:spPr>
          <a:xfrm>
            <a:off x="146274" y="6147406"/>
            <a:ext cx="7254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Oswald" panose="00000500000000000000" pitchFamily="2" charset="0"/>
                <a:cs typeface="Arial" panose="020B0604020202020204" pitchFamily="34" charset="0"/>
              </a:rPr>
              <a:t>Area Deprivation Index, Center for Health Disparities Research, University of Wisconsin School of Medicine and Public Health: </a:t>
            </a:r>
            <a:r>
              <a:rPr lang="en-US" sz="1200" dirty="0">
                <a:latin typeface="Oswald" panose="00000500000000000000" pitchFamily="2" charset="0"/>
                <a:cs typeface="Arial" panose="020B0604020202020204" pitchFamily="34" charset="0"/>
                <a:hlinkClick r:id="rId5"/>
              </a:rPr>
              <a:t>https://www.neighborhoodatlas.medicine.wisc.edu/</a:t>
            </a:r>
            <a:r>
              <a:rPr lang="en-US" sz="1200" dirty="0">
                <a:latin typeface="Oswald" panose="00000500000000000000" pitchFamily="2" charset="0"/>
                <a:cs typeface="Arial" panose="020B0604020202020204" pitchFamily="34" charset="0"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80241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1BD31-98CC-553B-4202-A96F11480F99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Area Deprivation Index in NYC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933142-FEBA-F925-2BB5-D3264657E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46" y="1032256"/>
            <a:ext cx="5138010" cy="56100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2651DA-784C-9AFF-BEF2-184DBB3F3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345" y="1420684"/>
            <a:ext cx="5252914" cy="191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10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78131-E6E2-7C18-3048-16728F19E1BA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Youth Population: Southern Tier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E371DD2-80B8-19CC-557F-2D999A97E3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2579255"/>
              </p:ext>
            </p:extLst>
          </p:nvPr>
        </p:nvGraphicFramePr>
        <p:xfrm>
          <a:off x="-1" y="1172997"/>
          <a:ext cx="5688282" cy="5097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01561CA-D97B-2F43-C705-01895519954A}"/>
              </a:ext>
            </a:extLst>
          </p:cNvPr>
          <p:cNvSpPr txBox="1"/>
          <p:nvPr/>
        </p:nvSpPr>
        <p:spPr>
          <a:xfrm>
            <a:off x="3431969" y="985828"/>
            <a:ext cx="45244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Youth Population Age 7-17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AE2085B-C630-BC97-5E26-FFD73F50DB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0049853"/>
              </p:ext>
            </p:extLst>
          </p:nvPr>
        </p:nvGraphicFramePr>
        <p:xfrm>
          <a:off x="5141714" y="1752583"/>
          <a:ext cx="7196747" cy="4660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1D29CD-E6D4-2DB0-D145-E3971AC3DC81}"/>
              </a:ext>
            </a:extLst>
          </p:cNvPr>
          <p:cNvSpPr txBox="1"/>
          <p:nvPr/>
        </p:nvSpPr>
        <p:spPr>
          <a:xfrm>
            <a:off x="382907" y="5783459"/>
            <a:ext cx="3512199" cy="486712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934D8B-B4D0-BE84-0026-D9C02309F667}"/>
              </a:ext>
            </a:extLst>
          </p:cNvPr>
          <p:cNvSpPr txBox="1"/>
          <p:nvPr/>
        </p:nvSpPr>
        <p:spPr>
          <a:xfrm>
            <a:off x="6096000" y="5771583"/>
            <a:ext cx="3512199" cy="486712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11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EF521-D6FB-6CB0-84BC-888EF7D98FA0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Southern Tier – Areas of Deprivation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3A0F90-2679-ECA7-0465-58AD72C9A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09" y="1398177"/>
            <a:ext cx="10642548" cy="37656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E3D29C-33E6-1B07-94A4-3202C0610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69" y="4648648"/>
            <a:ext cx="5252914" cy="19133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0CCD94-D354-3095-4ECA-ED2418949985}"/>
              </a:ext>
            </a:extLst>
          </p:cNvPr>
          <p:cNvSpPr txBox="1"/>
          <p:nvPr/>
        </p:nvSpPr>
        <p:spPr>
          <a:xfrm>
            <a:off x="8596212" y="1054309"/>
            <a:ext cx="32909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376092"/>
                </a:solidFill>
                <a:effectLst/>
                <a:latin typeface="Oswald" panose="00000500000000000000" pitchFamily="2" charset="0"/>
              </a:rPr>
              <a:t>6,260 square miles</a:t>
            </a:r>
          </a:p>
          <a:p>
            <a:r>
              <a:rPr lang="en-US" sz="2400" b="1" i="1" dirty="0">
                <a:solidFill>
                  <a:srgbClr val="376092"/>
                </a:solidFill>
                <a:latin typeface="Oswald" panose="00000500000000000000" pitchFamily="2" charset="0"/>
              </a:rPr>
              <a:t>636,020 Total Pop</a:t>
            </a:r>
          </a:p>
          <a:p>
            <a:r>
              <a:rPr lang="en-US" sz="2400" b="1" i="1" dirty="0">
                <a:solidFill>
                  <a:srgbClr val="376092"/>
                </a:solidFill>
                <a:effectLst/>
                <a:latin typeface="Oswald" panose="00000500000000000000" pitchFamily="2" charset="0"/>
              </a:rPr>
              <a:t>118,774 (19%) Under 18</a:t>
            </a:r>
          </a:p>
          <a:p>
            <a:endParaRPr lang="en-US" sz="2400" b="1" i="1" dirty="0">
              <a:solidFill>
                <a:srgbClr val="376092"/>
              </a:solidFill>
              <a:effectLst/>
              <a:latin typeface="Oswald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BCECF-18A5-3D66-60CD-821D89264628}"/>
              </a:ext>
            </a:extLst>
          </p:cNvPr>
          <p:cNvSpPr txBox="1"/>
          <p:nvPr/>
        </p:nvSpPr>
        <p:spPr>
          <a:xfrm>
            <a:off x="6170875" y="5447418"/>
            <a:ext cx="56466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376092"/>
                </a:solidFill>
                <a:effectLst/>
                <a:latin typeface="Oswald" panose="00000500000000000000" pitchFamily="2" charset="0"/>
              </a:rPr>
              <a:t>8 Counties: </a:t>
            </a:r>
          </a:p>
          <a:p>
            <a:endParaRPr lang="en-US" sz="2400" b="1" i="1" dirty="0">
              <a:solidFill>
                <a:srgbClr val="376092"/>
              </a:solidFill>
              <a:effectLst/>
              <a:latin typeface="Oswal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4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78131-E6E2-7C18-3048-16728F19E1BA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Youth Population: Erie County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E371DD2-80B8-19CC-557F-2D999A97E3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78497"/>
              </p:ext>
            </p:extLst>
          </p:nvPr>
        </p:nvGraphicFramePr>
        <p:xfrm>
          <a:off x="-1" y="1172997"/>
          <a:ext cx="5688282" cy="5097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01561CA-D97B-2F43-C705-01895519954A}"/>
              </a:ext>
            </a:extLst>
          </p:cNvPr>
          <p:cNvSpPr txBox="1"/>
          <p:nvPr/>
        </p:nvSpPr>
        <p:spPr>
          <a:xfrm>
            <a:off x="3431969" y="985828"/>
            <a:ext cx="45244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Youth Population Age 7-17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AE2085B-C630-BC97-5E26-FFD73F50DB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6913867"/>
              </p:ext>
            </p:extLst>
          </p:nvPr>
        </p:nvGraphicFramePr>
        <p:xfrm>
          <a:off x="5141714" y="1752583"/>
          <a:ext cx="7196747" cy="4660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D7AAA56-881F-3FCA-E53E-D8399EAB0EA8}"/>
              </a:ext>
            </a:extLst>
          </p:cNvPr>
          <p:cNvSpPr txBox="1"/>
          <p:nvPr/>
        </p:nvSpPr>
        <p:spPr>
          <a:xfrm>
            <a:off x="501660" y="5970628"/>
            <a:ext cx="2502797" cy="442047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DFA3D9-5050-717B-3BF0-4264ECEDE2F7}"/>
              </a:ext>
            </a:extLst>
          </p:cNvPr>
          <p:cNvSpPr txBox="1"/>
          <p:nvPr/>
        </p:nvSpPr>
        <p:spPr>
          <a:xfrm>
            <a:off x="3761438" y="5977895"/>
            <a:ext cx="4857008" cy="363528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99B9D5-903A-9EB4-BC83-F50EB5C345B6}"/>
              </a:ext>
            </a:extLst>
          </p:cNvPr>
          <p:cNvSpPr txBox="1"/>
          <p:nvPr/>
        </p:nvSpPr>
        <p:spPr>
          <a:xfrm flipH="1">
            <a:off x="9880271" y="5997006"/>
            <a:ext cx="1630988" cy="363528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55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EF521-D6FB-6CB0-84BC-888EF7D98FA0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Erie County Areas of Deprivation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8639F5F-6458-C8E9-E1D7-15D54FD6A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95" y="988029"/>
            <a:ext cx="4505432" cy="569753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534BA57-FB47-306B-ECC4-246C48F36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345" y="3836794"/>
            <a:ext cx="5751914" cy="20950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1EC9C1-4283-E03C-9229-99EC69E403DC}"/>
              </a:ext>
            </a:extLst>
          </p:cNvPr>
          <p:cNvSpPr txBox="1"/>
          <p:nvPr/>
        </p:nvSpPr>
        <p:spPr>
          <a:xfrm>
            <a:off x="7815073" y="1075248"/>
            <a:ext cx="36525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376092"/>
                </a:solidFill>
                <a:effectLst/>
                <a:latin typeface="Oswald" panose="00000500000000000000" pitchFamily="2" charset="0"/>
              </a:rPr>
              <a:t>1,227 square miles</a:t>
            </a:r>
          </a:p>
          <a:p>
            <a:r>
              <a:rPr lang="en-US" sz="2400" b="1" i="1" dirty="0">
                <a:solidFill>
                  <a:srgbClr val="376092"/>
                </a:solidFill>
                <a:latin typeface="Oswald" panose="00000500000000000000" pitchFamily="2" charset="0"/>
              </a:rPr>
              <a:t>951,232 Total Pop</a:t>
            </a:r>
          </a:p>
          <a:p>
            <a:r>
              <a:rPr lang="en-US" sz="2400" b="1" i="1" dirty="0">
                <a:solidFill>
                  <a:srgbClr val="376092"/>
                </a:solidFill>
                <a:latin typeface="Oswald" panose="00000500000000000000" pitchFamily="2" charset="0"/>
              </a:rPr>
              <a:t>190,577 (20%) Under 18</a:t>
            </a:r>
          </a:p>
          <a:p>
            <a:endParaRPr lang="en-US" sz="2400" b="1" i="1" dirty="0">
              <a:solidFill>
                <a:srgbClr val="376092"/>
              </a:solidFill>
              <a:latin typeface="Oswal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58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78131-E6E2-7C18-3048-16728F19E1BA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Youth Population: Long Island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E371DD2-80B8-19CC-557F-2D999A97E3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197713"/>
              </p:ext>
            </p:extLst>
          </p:nvPr>
        </p:nvGraphicFramePr>
        <p:xfrm>
          <a:off x="-1" y="1172997"/>
          <a:ext cx="5688282" cy="5097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01561CA-D97B-2F43-C705-01895519954A}"/>
              </a:ext>
            </a:extLst>
          </p:cNvPr>
          <p:cNvSpPr txBox="1"/>
          <p:nvPr/>
        </p:nvSpPr>
        <p:spPr>
          <a:xfrm>
            <a:off x="3431969" y="985828"/>
            <a:ext cx="45244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Youth Population Age 7-17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AE2085B-C630-BC97-5E26-FFD73F50DB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8870764"/>
              </p:ext>
            </p:extLst>
          </p:nvPr>
        </p:nvGraphicFramePr>
        <p:xfrm>
          <a:off x="5141714" y="1752583"/>
          <a:ext cx="7196747" cy="4660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1">
            <a:extLst>
              <a:ext uri="{FF2B5EF4-FFF2-40B4-BE49-F238E27FC236}">
                <a16:creationId xmlns:a16="http://schemas.microsoft.com/office/drawing/2014/main" id="{23CBFA86-C470-C3E2-3D32-F7770AA2CECF}"/>
              </a:ext>
            </a:extLst>
          </p:cNvPr>
          <p:cNvSpPr txBox="1"/>
          <p:nvPr/>
        </p:nvSpPr>
        <p:spPr>
          <a:xfrm>
            <a:off x="351240" y="5957113"/>
            <a:ext cx="1133176" cy="313058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AA707271-F5A7-74B5-CD57-D679FA73BEF3}"/>
              </a:ext>
            </a:extLst>
          </p:cNvPr>
          <p:cNvSpPr txBox="1"/>
          <p:nvPr/>
        </p:nvSpPr>
        <p:spPr>
          <a:xfrm>
            <a:off x="6039522" y="5957113"/>
            <a:ext cx="1133176" cy="313058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317CC7F3-7C6D-9357-2F5C-047750F2C638}"/>
              </a:ext>
            </a:extLst>
          </p:cNvPr>
          <p:cNvSpPr txBox="1"/>
          <p:nvPr/>
        </p:nvSpPr>
        <p:spPr>
          <a:xfrm>
            <a:off x="8946997" y="5978713"/>
            <a:ext cx="2322686" cy="196456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98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EF521-D6FB-6CB0-84BC-888EF7D98FA0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Long Island– Areas of Deprivation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19AA84-32C5-5A13-990B-D292F894E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76" y="1524415"/>
            <a:ext cx="10958047" cy="48271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FBA8CB-E8A9-0750-70E5-04F6A43DB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384" y="4569082"/>
            <a:ext cx="4325973" cy="15756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84C9CA-9CB1-7229-2A66-9D25954CDFA8}"/>
              </a:ext>
            </a:extLst>
          </p:cNvPr>
          <p:cNvSpPr txBox="1"/>
          <p:nvPr/>
        </p:nvSpPr>
        <p:spPr>
          <a:xfrm>
            <a:off x="382908" y="1062750"/>
            <a:ext cx="43232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376092"/>
                </a:solidFill>
                <a:effectLst/>
                <a:latin typeface="Oswald" panose="00000500000000000000" pitchFamily="2" charset="0"/>
              </a:rPr>
              <a:t>2,826 square miles</a:t>
            </a:r>
          </a:p>
          <a:p>
            <a:r>
              <a:rPr lang="en-US" sz="2400" b="1" i="1" dirty="0">
                <a:solidFill>
                  <a:srgbClr val="376092"/>
                </a:solidFill>
                <a:latin typeface="Oswald" panose="00000500000000000000" pitchFamily="2" charset="0"/>
              </a:rPr>
              <a:t>2.9 Million Total Pop</a:t>
            </a:r>
          </a:p>
          <a:p>
            <a:r>
              <a:rPr lang="en-US" sz="2400" b="1" i="1" dirty="0">
                <a:solidFill>
                  <a:srgbClr val="376092"/>
                </a:solidFill>
                <a:latin typeface="Oswald" panose="00000500000000000000" pitchFamily="2" charset="0"/>
              </a:rPr>
              <a:t>612,384 (21%) Under 18</a:t>
            </a:r>
          </a:p>
          <a:p>
            <a:endParaRPr lang="en-US" sz="2400" b="1" i="1" dirty="0">
              <a:solidFill>
                <a:srgbClr val="376092"/>
              </a:solidFill>
              <a:effectLst/>
              <a:latin typeface="Oswald" panose="00000500000000000000" pitchFamily="2" charset="0"/>
            </a:endParaRPr>
          </a:p>
          <a:p>
            <a:endParaRPr lang="en-US" sz="2400" b="1" i="1" dirty="0">
              <a:solidFill>
                <a:srgbClr val="376092"/>
              </a:solidFill>
              <a:latin typeface="Oswal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8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78131-E6E2-7C18-3048-16728F19E1BA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Youth Population: NYC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E371DD2-80B8-19CC-557F-2D999A97E3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5478733"/>
              </p:ext>
            </p:extLst>
          </p:nvPr>
        </p:nvGraphicFramePr>
        <p:xfrm>
          <a:off x="-1" y="1172997"/>
          <a:ext cx="5688282" cy="5097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01561CA-D97B-2F43-C705-01895519954A}"/>
              </a:ext>
            </a:extLst>
          </p:cNvPr>
          <p:cNvSpPr txBox="1"/>
          <p:nvPr/>
        </p:nvSpPr>
        <p:spPr>
          <a:xfrm>
            <a:off x="3431969" y="985828"/>
            <a:ext cx="45244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Youth Population Age 7-17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AE2085B-C630-BC97-5E26-FFD73F50DB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4503520"/>
              </p:ext>
            </p:extLst>
          </p:nvPr>
        </p:nvGraphicFramePr>
        <p:xfrm>
          <a:off x="5141714" y="1752583"/>
          <a:ext cx="7196747" cy="4660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1">
            <a:extLst>
              <a:ext uri="{FF2B5EF4-FFF2-40B4-BE49-F238E27FC236}">
                <a16:creationId xmlns:a16="http://schemas.microsoft.com/office/drawing/2014/main" id="{BB3AE104-02FE-EFEB-AC91-005F1EDF3C1C}"/>
              </a:ext>
            </a:extLst>
          </p:cNvPr>
          <p:cNvSpPr txBox="1"/>
          <p:nvPr/>
        </p:nvSpPr>
        <p:spPr>
          <a:xfrm>
            <a:off x="1460665" y="5872172"/>
            <a:ext cx="4049486" cy="535849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591CE6A-B47A-BA02-D114-41B5B6AF86BD}"/>
              </a:ext>
            </a:extLst>
          </p:cNvPr>
          <p:cNvSpPr txBox="1"/>
          <p:nvPr/>
        </p:nvSpPr>
        <p:spPr>
          <a:xfrm>
            <a:off x="7344587" y="5872171"/>
            <a:ext cx="4049486" cy="535849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88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1BD31-98CC-553B-4202-A96F11480F99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Area Deprivation Index in NYC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933142-FEBA-F925-2BB5-D3264657E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08" y="995680"/>
            <a:ext cx="5138010" cy="56100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2651DA-784C-9AFF-BEF2-184DBB3F3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345" y="3800683"/>
            <a:ext cx="5252914" cy="19133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DAA644-147E-B877-F076-387625F2BB83}"/>
              </a:ext>
            </a:extLst>
          </p:cNvPr>
          <p:cNvSpPr txBox="1"/>
          <p:nvPr/>
        </p:nvSpPr>
        <p:spPr>
          <a:xfrm>
            <a:off x="7973569" y="1062750"/>
            <a:ext cx="36941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376092"/>
                </a:solidFill>
                <a:latin typeface="Oswald" panose="00000500000000000000" pitchFamily="2" charset="0"/>
              </a:rPr>
              <a:t>302</a:t>
            </a:r>
            <a:r>
              <a:rPr lang="en-US" sz="2400" b="1" i="1" dirty="0">
                <a:solidFill>
                  <a:srgbClr val="376092"/>
                </a:solidFill>
                <a:effectLst/>
                <a:latin typeface="Oswald" panose="00000500000000000000" pitchFamily="2" charset="0"/>
              </a:rPr>
              <a:t> square miles</a:t>
            </a:r>
          </a:p>
          <a:p>
            <a:r>
              <a:rPr lang="en-US" sz="2400" b="1" i="1" dirty="0">
                <a:solidFill>
                  <a:srgbClr val="376092"/>
                </a:solidFill>
                <a:latin typeface="Oswald" panose="00000500000000000000" pitchFamily="2" charset="0"/>
              </a:rPr>
              <a:t>8.6 Million Total Pop</a:t>
            </a:r>
          </a:p>
          <a:p>
            <a:r>
              <a:rPr lang="en-US" sz="2400" b="1" i="1" dirty="0">
                <a:solidFill>
                  <a:srgbClr val="376092"/>
                </a:solidFill>
                <a:latin typeface="Oswald" panose="00000500000000000000" pitchFamily="2" charset="0"/>
              </a:rPr>
              <a:t>1.7 Million (20%) Under 18</a:t>
            </a:r>
          </a:p>
          <a:p>
            <a:endParaRPr lang="en-US" sz="2400" b="1" i="1" dirty="0">
              <a:solidFill>
                <a:srgbClr val="376092"/>
              </a:solidFill>
              <a:latin typeface="Oswald" panose="00000500000000000000" pitchFamily="2" charset="0"/>
            </a:endParaRPr>
          </a:p>
          <a:p>
            <a:endParaRPr lang="en-US" sz="2400" b="1" i="1" dirty="0">
              <a:solidFill>
                <a:srgbClr val="376092"/>
              </a:solidFill>
              <a:latin typeface="Oswal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08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0DA807-416D-8046-C8B9-E1EC4EC9E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823382"/>
              </p:ext>
            </p:extLst>
          </p:nvPr>
        </p:nvGraphicFramePr>
        <p:xfrm>
          <a:off x="420624" y="1314026"/>
          <a:ext cx="11119105" cy="4551892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622645">
                  <a:extLst>
                    <a:ext uri="{9D8B030D-6E8A-4147-A177-3AD203B41FA5}">
                      <a16:colId xmlns:a16="http://schemas.microsoft.com/office/drawing/2014/main" val="1824889546"/>
                    </a:ext>
                  </a:extLst>
                </a:gridCol>
                <a:gridCol w="1893436">
                  <a:extLst>
                    <a:ext uri="{9D8B030D-6E8A-4147-A177-3AD203B41FA5}">
                      <a16:colId xmlns:a16="http://schemas.microsoft.com/office/drawing/2014/main" val="1805822416"/>
                    </a:ext>
                  </a:extLst>
                </a:gridCol>
                <a:gridCol w="2086643">
                  <a:extLst>
                    <a:ext uri="{9D8B030D-6E8A-4147-A177-3AD203B41FA5}">
                      <a16:colId xmlns:a16="http://schemas.microsoft.com/office/drawing/2014/main" val="4192995171"/>
                    </a:ext>
                  </a:extLst>
                </a:gridCol>
                <a:gridCol w="1651926">
                  <a:extLst>
                    <a:ext uri="{9D8B030D-6E8A-4147-A177-3AD203B41FA5}">
                      <a16:colId xmlns:a16="http://schemas.microsoft.com/office/drawing/2014/main" val="2058343329"/>
                    </a:ext>
                  </a:extLst>
                </a:gridCol>
                <a:gridCol w="1864455">
                  <a:extLst>
                    <a:ext uri="{9D8B030D-6E8A-4147-A177-3AD203B41FA5}">
                      <a16:colId xmlns:a16="http://schemas.microsoft.com/office/drawing/2014/main" val="2918994648"/>
                    </a:ext>
                  </a:extLst>
                </a:gridCol>
              </a:tblGrid>
              <a:tr h="689435">
                <a:tc>
                  <a:txBody>
                    <a:bodyPr/>
                    <a:lstStyle/>
                    <a:p>
                      <a:r>
                        <a:rPr lang="en-US" dirty="0"/>
                        <a:t>Census Indicator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New York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Erie County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Southern Tier*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002098"/>
                  </a:ext>
                </a:extLst>
              </a:tr>
              <a:tr h="527974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  <a:p>
                      <a:pPr algn="l"/>
                      <a:r>
                        <a:rPr lang="en-US" dirty="0"/>
                        <a:t>Population Under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1,762,827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612,384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190,577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118,774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4306746"/>
                  </a:ext>
                </a:extLst>
              </a:tr>
              <a:tr h="50257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% of Children in Poverty Last 12 Months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4536968"/>
                  </a:ext>
                </a:extLst>
              </a:tr>
              <a:tr h="689153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% of Children Living in HH Receiving Public Assistance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3229407"/>
                  </a:ext>
                </a:extLst>
              </a:tr>
              <a:tr h="689153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% of Children Living with One Parent**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26301979"/>
                  </a:ext>
                </a:extLst>
              </a:tr>
              <a:tr h="50257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Public School Enrollment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6033935"/>
                  </a:ext>
                </a:extLst>
              </a:tr>
              <a:tr h="50257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Less than High School Degree </a:t>
                      </a:r>
                      <a:r>
                        <a:rPr lang="en-US"/>
                        <a:t>(population age 25+)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7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704310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3BCE8530-DD26-E1F3-F7FE-17DDF0F89531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Other Census Indicators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A39672-E1B0-BDB6-183C-472B0B5AA700}"/>
              </a:ext>
            </a:extLst>
          </p:cNvPr>
          <p:cNvSpPr txBox="1"/>
          <p:nvPr/>
        </p:nvSpPr>
        <p:spPr>
          <a:xfrm>
            <a:off x="382907" y="5996763"/>
            <a:ext cx="7682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/>
                </a:solidFill>
                <a:latin typeface="+mj-lt"/>
              </a:rPr>
              <a:t>Source: </a:t>
            </a:r>
            <a:r>
              <a:rPr lang="en-US" sz="1000" b="0" i="0" dirty="0">
                <a:solidFill>
                  <a:schemeClr val="tx1"/>
                </a:solidFill>
                <a:effectLst/>
                <a:latin typeface="+mj-lt"/>
              </a:rPr>
              <a:t>U.S. Census Bureau (2023). Children Characteristics, 2018-2022 American Community Survey 5-year estimates.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  <a:p>
            <a:r>
              <a:rPr lang="en-US" sz="1000" dirty="0">
                <a:solidFill>
                  <a:schemeClr val="tx1"/>
                </a:solidFill>
              </a:rPr>
              <a:t>*Except for Population Under 18, Schuyler County is not available and not included in the statistics for Southern Tier</a:t>
            </a:r>
          </a:p>
          <a:p>
            <a:r>
              <a:rPr lang="en-US" sz="1000" dirty="0">
                <a:solidFill>
                  <a:schemeClr val="tx1"/>
                </a:solidFill>
              </a:rPr>
              <a:t>**Other non-spouse adults may live in the home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8551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rgbClr val="435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EC95D-8EB3-0846-9B0E-185DCA083121}"/>
              </a:ext>
            </a:extLst>
          </p:cNvPr>
          <p:cNvSpPr txBox="1">
            <a:spLocks/>
          </p:cNvSpPr>
          <p:nvPr/>
        </p:nvSpPr>
        <p:spPr>
          <a:xfrm>
            <a:off x="275841" y="1643789"/>
            <a:ext cx="11731752" cy="19908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chemeClr val="bg1"/>
                </a:solidFill>
                <a:latin typeface="Oswald" panose="02000503000000000000" pitchFamily="2" charset="0"/>
              </a:rPr>
              <a:t>Juvenile Justice System Data  </a:t>
            </a:r>
          </a:p>
        </p:txBody>
      </p:sp>
    </p:spTree>
    <p:extLst>
      <p:ext uri="{BB962C8B-B14F-4D97-AF65-F5344CB8AC3E}">
        <p14:creationId xmlns:p14="http://schemas.microsoft.com/office/powerpoint/2010/main" val="3396203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9">
            <a:extLst>
              <a:ext uri="{FF2B5EF4-FFF2-40B4-BE49-F238E27FC236}">
                <a16:creationId xmlns:a16="http://schemas.microsoft.com/office/drawing/2014/main" id="{DA782432-1574-4B38-8E30-F3FA4F2E3E7F}"/>
              </a:ext>
            </a:extLst>
          </p:cNvPr>
          <p:cNvSpPr txBox="1">
            <a:spLocks/>
          </p:cNvSpPr>
          <p:nvPr/>
        </p:nvSpPr>
        <p:spPr>
          <a:xfrm>
            <a:off x="9401123" y="619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5398BF-230A-44A2-8B01-FE251BA8E547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999413A-776F-4C18-B132-500E03514D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2164396"/>
              </p:ext>
            </p:extLst>
          </p:nvPr>
        </p:nvGraphicFramePr>
        <p:xfrm>
          <a:off x="421815" y="301236"/>
          <a:ext cx="11695470" cy="5799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Slide Number Placeholder 9">
            <a:extLst>
              <a:ext uri="{FF2B5EF4-FFF2-40B4-BE49-F238E27FC236}">
                <a16:creationId xmlns:a16="http://schemas.microsoft.com/office/drawing/2014/main" id="{C4EFB5B6-CBBF-4759-BF86-E79798673CA7}"/>
              </a:ext>
            </a:extLst>
          </p:cNvPr>
          <p:cNvSpPr txBox="1">
            <a:spLocks/>
          </p:cNvSpPr>
          <p:nvPr/>
        </p:nvSpPr>
        <p:spPr>
          <a:xfrm>
            <a:off x="9374085" y="1994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398BF-230A-44A2-8B01-FE251BA8E547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3DFD34-2C32-E80C-7CEF-5632349FB7DC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Juvenile Justice System Points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3662EC-7EEF-8B34-2F1E-4DEA5E916F2F}"/>
              </a:ext>
            </a:extLst>
          </p:cNvPr>
          <p:cNvSpPr txBox="1"/>
          <p:nvPr/>
        </p:nvSpPr>
        <p:spPr>
          <a:xfrm>
            <a:off x="460722" y="4365035"/>
            <a:ext cx="5302091" cy="77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400" i="1" dirty="0">
                <a:solidFill>
                  <a:schemeClr val="tx1"/>
                </a:solidFill>
                <a:effectLst/>
                <a:latin typeface="Oswald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One Goal of the Youth Justice Hubs: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FBF3B9-7739-538D-3D5A-9A13902A7904}"/>
              </a:ext>
            </a:extLst>
          </p:cNvPr>
          <p:cNvSpPr txBox="1"/>
          <p:nvPr/>
        </p:nvSpPr>
        <p:spPr>
          <a:xfrm>
            <a:off x="421815" y="5142235"/>
            <a:ext cx="5563349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tx1"/>
                </a:solidFill>
                <a:latin typeface="Oswald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Establish relationship with law enforcement agencies and the court system to support diversion services</a:t>
            </a:r>
            <a:endParaRPr lang="en-US" sz="2000" i="1" dirty="0">
              <a:solidFill>
                <a:schemeClr val="tx1"/>
              </a:solidFill>
              <a:effectLst/>
              <a:latin typeface="Oswald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A56CF56-367A-2157-283C-DBCAE33C165C}"/>
              </a:ext>
            </a:extLst>
          </p:cNvPr>
          <p:cNvSpPr/>
          <p:nvPr/>
        </p:nvSpPr>
        <p:spPr>
          <a:xfrm>
            <a:off x="4952010" y="1804416"/>
            <a:ext cx="2680182" cy="124754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0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3" grpId="0"/>
      <p:bldP spid="4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rgbClr val="435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EC95D-8EB3-0846-9B0E-185DCA083121}"/>
              </a:ext>
            </a:extLst>
          </p:cNvPr>
          <p:cNvSpPr txBox="1">
            <a:spLocks/>
          </p:cNvSpPr>
          <p:nvPr/>
        </p:nvSpPr>
        <p:spPr>
          <a:xfrm>
            <a:off x="331880" y="1416099"/>
            <a:ext cx="11528233" cy="26432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endParaRPr lang="en-US" sz="6600" b="1" spc="300" dirty="0">
              <a:solidFill>
                <a:schemeClr val="bg1"/>
              </a:solidFill>
              <a:latin typeface="Oswald" panose="02000503000000000000" pitchFamily="2" charset="0"/>
            </a:endParaRPr>
          </a:p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chemeClr val="bg1"/>
                </a:solidFill>
                <a:latin typeface="Oswald" panose="02000503000000000000" pitchFamily="2" charset="0"/>
              </a:rPr>
              <a:t>Probation Intake Trends</a:t>
            </a:r>
          </a:p>
          <a:p>
            <a:pPr algn="ctr">
              <a:lnSpc>
                <a:spcPts val="3100"/>
              </a:lnSpc>
            </a:pPr>
            <a:endParaRPr lang="en-US" sz="2400" i="1" dirty="0">
              <a:solidFill>
                <a:schemeClr val="bg1"/>
              </a:solidFill>
              <a:effectLst/>
              <a:latin typeface="Oswald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3100"/>
              </a:lnSpc>
            </a:pPr>
            <a:endParaRPr lang="en-US" sz="6600" b="1" spc="3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833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26E2BBD-A9DA-1C4E-9341-D29C205061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3917199"/>
              </p:ext>
            </p:extLst>
          </p:nvPr>
        </p:nvGraphicFramePr>
        <p:xfrm>
          <a:off x="250649" y="2647911"/>
          <a:ext cx="4016552" cy="3799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EEE1130-B32D-4D52-A9C0-971B9E7819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4017133"/>
              </p:ext>
            </p:extLst>
          </p:nvPr>
        </p:nvGraphicFramePr>
        <p:xfrm>
          <a:off x="3996639" y="2738077"/>
          <a:ext cx="4016552" cy="341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E9F374B-82B3-42D8-A191-0DE2B1CDAC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3919915"/>
              </p:ext>
            </p:extLst>
          </p:nvPr>
        </p:nvGraphicFramePr>
        <p:xfrm>
          <a:off x="7924800" y="2733255"/>
          <a:ext cx="4065319" cy="3735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963E5DB-1277-9E08-409A-63197668F3BF}"/>
              </a:ext>
            </a:extLst>
          </p:cNvPr>
          <p:cNvSpPr txBox="1"/>
          <p:nvPr/>
        </p:nvSpPr>
        <p:spPr>
          <a:xfrm>
            <a:off x="592481" y="1673095"/>
            <a:ext cx="3490316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Southern Tier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8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Counties, 6,200 sq. miles </a:t>
            </a:r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42,470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Youth Ages 12-17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150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Intakes Per 10,000 pop.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D83D1A-F954-D136-ED1D-28C334EE2BA1}"/>
              </a:ext>
            </a:extLst>
          </p:cNvPr>
          <p:cNvSpPr txBox="1"/>
          <p:nvPr/>
        </p:nvSpPr>
        <p:spPr>
          <a:xfrm>
            <a:off x="4591457" y="1651466"/>
            <a:ext cx="3328416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Erie County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1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County, 1,200 sq. miles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65,300 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Youth Ages 12-17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96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Intakes Per 10,000 pop.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25DC50-A731-E566-D54F-880659AA437D}"/>
              </a:ext>
            </a:extLst>
          </p:cNvPr>
          <p:cNvSpPr txBox="1"/>
          <p:nvPr/>
        </p:nvSpPr>
        <p:spPr>
          <a:xfrm>
            <a:off x="8521851" y="1651466"/>
            <a:ext cx="3328416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Long Island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Counties, 2,800 sq. miles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220,500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Youth Ages 12-17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52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Intakes Per 10,000 pop.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0E5510C-9983-599B-A550-E94CB98B8165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Larger Increase in Probation Intakes on Long Island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D0B801-0A84-1681-E4DD-3629E7EDC706}"/>
              </a:ext>
            </a:extLst>
          </p:cNvPr>
          <p:cNvSpPr txBox="1"/>
          <p:nvPr/>
        </p:nvSpPr>
        <p:spPr>
          <a:xfrm>
            <a:off x="3996639" y="1053180"/>
            <a:ext cx="481817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Probation Juvenile Delinquency Intakes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CF7DD78-6DA4-82FA-3C10-F7E0EB1F10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953" y="6151837"/>
            <a:ext cx="264795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4" grpId="0">
        <p:bldAsOne/>
      </p:bldGraphic>
      <p:bldGraphic spid="6" grpId="0">
        <p:bldAsOne/>
      </p:bldGraphic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4C258-FD10-9EA5-D011-E67D7DDEFE11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More felony-level intakes in NYC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E9F374B-82B3-42D8-A191-0DE2B1CDAC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4489474"/>
              </p:ext>
            </p:extLst>
          </p:nvPr>
        </p:nvGraphicFramePr>
        <p:xfrm>
          <a:off x="513410" y="2847630"/>
          <a:ext cx="4946073" cy="3187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7335B6F-EA9F-444D-8003-9D166977E845}"/>
              </a:ext>
            </a:extLst>
          </p:cNvPr>
          <p:cNvGraphicFramePr>
            <a:graphicFrameLocks/>
          </p:cNvGraphicFramePr>
          <p:nvPr/>
        </p:nvGraphicFramePr>
        <p:xfrm>
          <a:off x="5947083" y="2703955"/>
          <a:ext cx="5406360" cy="3331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0D36D76-D4C4-8DB7-BA66-CBBE2BF2C25B}"/>
              </a:ext>
            </a:extLst>
          </p:cNvPr>
          <p:cNvSpPr txBox="1"/>
          <p:nvPr/>
        </p:nvSpPr>
        <p:spPr>
          <a:xfrm>
            <a:off x="7128678" y="1521262"/>
            <a:ext cx="3499698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New York City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5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Counties, 300 sq. miles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548,800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Youth Ages 12-17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130 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Intakes Per 10,000 pop.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2ECF21-2E05-6852-1D7E-4272570FB1FB}"/>
              </a:ext>
            </a:extLst>
          </p:cNvPr>
          <p:cNvSpPr txBox="1"/>
          <p:nvPr/>
        </p:nvSpPr>
        <p:spPr>
          <a:xfrm>
            <a:off x="1456944" y="1521262"/>
            <a:ext cx="3328416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Long Island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Counties, 2,800 sq. miles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220,500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Youth Ages 12-17</a:t>
            </a:r>
          </a:p>
          <a:p>
            <a:pPr algn="ctr"/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52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Intakes Per 10,000 pop.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F509CC-4979-0C3A-14B4-E2750E19CF02}"/>
              </a:ext>
            </a:extLst>
          </p:cNvPr>
          <p:cNvSpPr txBox="1"/>
          <p:nvPr/>
        </p:nvSpPr>
        <p:spPr>
          <a:xfrm>
            <a:off x="3603447" y="1006125"/>
            <a:ext cx="481817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Probation Juvenile Delinquency Intakes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E09BC6-D5A2-9DB4-3CBC-409311C54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5508" y="6089600"/>
            <a:ext cx="264795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4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  <p:bldP spid="7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7B3EF46-D154-A70C-3036-763E7A53BE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0873576"/>
              </p:ext>
            </p:extLst>
          </p:nvPr>
        </p:nvGraphicFramePr>
        <p:xfrm>
          <a:off x="372105" y="1640910"/>
          <a:ext cx="5327238" cy="4206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0FA66F2-4CD6-BCC8-1E8D-B3489C3AA8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7255975"/>
              </p:ext>
            </p:extLst>
          </p:nvPr>
        </p:nvGraphicFramePr>
        <p:xfrm>
          <a:off x="6095999" y="1640910"/>
          <a:ext cx="5540679" cy="425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D3332D1-0154-BF36-5616-58553F5A5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0312" y="5899759"/>
            <a:ext cx="4151376" cy="4524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383FA9-E377-E0C9-126F-561BE3F4848C}"/>
              </a:ext>
            </a:extLst>
          </p:cNvPr>
          <p:cNvSpPr txBox="1"/>
          <p:nvPr/>
        </p:nvSpPr>
        <p:spPr>
          <a:xfrm>
            <a:off x="3603447" y="1107459"/>
            <a:ext cx="48892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Southern Tier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770F34-5EE1-B1C0-FD47-90DD7855E71B}"/>
              </a:ext>
            </a:extLst>
          </p:cNvPr>
          <p:cNvSpPr txBox="1"/>
          <p:nvPr/>
        </p:nvSpPr>
        <p:spPr>
          <a:xfrm>
            <a:off x="372105" y="6352226"/>
            <a:ext cx="4838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Note: Intakes include cases of individuals ages 12-17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5680BCC-984B-C3A8-25B5-9D3505FBED50}"/>
              </a:ext>
            </a:extLst>
          </p:cNvPr>
          <p:cNvSpPr txBox="1">
            <a:spLocks/>
          </p:cNvSpPr>
          <p:nvPr/>
        </p:nvSpPr>
        <p:spPr>
          <a:xfrm>
            <a:off x="121337" y="296032"/>
            <a:ext cx="11903649" cy="7142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Black Children Have 2</a:t>
            </a:r>
            <a:r>
              <a:rPr lang="en-US" sz="3200" baseline="30000" dirty="0">
                <a:solidFill>
                  <a:schemeClr val="tx1"/>
                </a:solidFill>
                <a:latin typeface="Oswald" panose="02000503000000000000" pitchFamily="2" charset="0"/>
              </a:rPr>
              <a:t>nd</a:t>
            </a:r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 Highest Volume &amp; Highest Rate</a:t>
            </a:r>
          </a:p>
        </p:txBody>
      </p:sp>
    </p:spTree>
    <p:extLst>
      <p:ext uri="{BB962C8B-B14F-4D97-AF65-F5344CB8AC3E}">
        <p14:creationId xmlns:p14="http://schemas.microsoft.com/office/powerpoint/2010/main" val="30259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4" grpId="0">
        <p:bldAsOne/>
      </p:bldGraphic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3332D1-0154-BF36-5616-58553F5A5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312" y="5899759"/>
            <a:ext cx="4151376" cy="4524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383FA9-E377-E0C9-126F-561BE3F4848C}"/>
              </a:ext>
            </a:extLst>
          </p:cNvPr>
          <p:cNvSpPr txBox="1"/>
          <p:nvPr/>
        </p:nvSpPr>
        <p:spPr>
          <a:xfrm>
            <a:off x="3603447" y="1094933"/>
            <a:ext cx="48892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Erie County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770F34-5EE1-B1C0-FD47-90DD7855E71B}"/>
              </a:ext>
            </a:extLst>
          </p:cNvPr>
          <p:cNvSpPr txBox="1"/>
          <p:nvPr/>
        </p:nvSpPr>
        <p:spPr>
          <a:xfrm>
            <a:off x="372105" y="6352226"/>
            <a:ext cx="4838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Note: Intakes include cases of individuals ages 12-17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BD0499A-1B7D-F0C3-1E72-F8363C1EDB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2874782"/>
              </p:ext>
            </p:extLst>
          </p:nvPr>
        </p:nvGraphicFramePr>
        <p:xfrm>
          <a:off x="372104" y="1529269"/>
          <a:ext cx="5723896" cy="4545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16CECD7-6A43-9708-6BE0-8D9E6C109D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3498504"/>
              </p:ext>
            </p:extLst>
          </p:nvPr>
        </p:nvGraphicFramePr>
        <p:xfrm>
          <a:off x="6313118" y="1529270"/>
          <a:ext cx="5260931" cy="4458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40C66C57-9BC7-7169-0D14-733C98C7DC6D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Black Children Have Highest Volume and Rate</a:t>
            </a:r>
          </a:p>
        </p:txBody>
      </p:sp>
    </p:spTree>
    <p:extLst>
      <p:ext uri="{BB962C8B-B14F-4D97-AF65-F5344CB8AC3E}">
        <p14:creationId xmlns:p14="http://schemas.microsoft.com/office/powerpoint/2010/main" val="172149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Graphic spid="3" grpId="0">
        <p:bldAsOne/>
      </p:bldGraphic>
      <p:bldGraphic spid="8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3332D1-0154-BF36-5616-58553F5A5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312" y="5899759"/>
            <a:ext cx="4151376" cy="4524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383FA9-E377-E0C9-126F-561BE3F4848C}"/>
              </a:ext>
            </a:extLst>
          </p:cNvPr>
          <p:cNvSpPr txBox="1"/>
          <p:nvPr/>
        </p:nvSpPr>
        <p:spPr>
          <a:xfrm>
            <a:off x="3603447" y="1094933"/>
            <a:ext cx="48892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Long Island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770F34-5EE1-B1C0-FD47-90DD7855E71B}"/>
              </a:ext>
            </a:extLst>
          </p:cNvPr>
          <p:cNvSpPr txBox="1"/>
          <p:nvPr/>
        </p:nvSpPr>
        <p:spPr>
          <a:xfrm>
            <a:off x="372105" y="6352226"/>
            <a:ext cx="4838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Note: Intakes include cases of individuals ages 12-17 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03E8C1E-F118-BDED-E67C-3613E642CB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218708"/>
              </p:ext>
            </p:extLst>
          </p:nvPr>
        </p:nvGraphicFramePr>
        <p:xfrm>
          <a:off x="372105" y="1603332"/>
          <a:ext cx="5723895" cy="4509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582C338-578D-E4FA-ADFD-21C8B59480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760900"/>
              </p:ext>
            </p:extLst>
          </p:nvPr>
        </p:nvGraphicFramePr>
        <p:xfrm>
          <a:off x="6212909" y="1603331"/>
          <a:ext cx="5606986" cy="4296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FD6449CD-6B15-9D38-A7CC-2CB2B6D316AE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Black Children Have Highest Volume and Rate</a:t>
            </a:r>
          </a:p>
        </p:txBody>
      </p:sp>
    </p:spTree>
    <p:extLst>
      <p:ext uri="{BB962C8B-B14F-4D97-AF65-F5344CB8AC3E}">
        <p14:creationId xmlns:p14="http://schemas.microsoft.com/office/powerpoint/2010/main" val="123026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Graphic spid="2" grpId="0">
        <p:bldAsOne/>
      </p:bldGraphic>
      <p:bldGraphic spid="4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8228E9E-1493-BA55-DC5F-C5457AFB5C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6542280"/>
              </p:ext>
            </p:extLst>
          </p:nvPr>
        </p:nvGraphicFramePr>
        <p:xfrm>
          <a:off x="162839" y="1590804"/>
          <a:ext cx="5745271" cy="4496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199F108-E169-9FAA-CFA7-4964178214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509408"/>
              </p:ext>
            </p:extLst>
          </p:nvPr>
        </p:nvGraphicFramePr>
        <p:xfrm>
          <a:off x="6283892" y="1590804"/>
          <a:ext cx="5377840" cy="4496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272D307-F7AB-BA44-43FE-8B726CCDD3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479" y="6087648"/>
            <a:ext cx="4151376" cy="4524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49666A-B522-165D-16C9-F4B40A96330C}"/>
              </a:ext>
            </a:extLst>
          </p:cNvPr>
          <p:cNvSpPr txBox="1"/>
          <p:nvPr/>
        </p:nvSpPr>
        <p:spPr>
          <a:xfrm>
            <a:off x="3603447" y="1094933"/>
            <a:ext cx="48892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NYC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B4714C1-1133-5CAF-A514-6886C2777226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Black Children Have Highest Volume and Rate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81C70A-55C8-13A0-DBB6-3905A8EDCFC7}"/>
              </a:ext>
            </a:extLst>
          </p:cNvPr>
          <p:cNvSpPr txBox="1"/>
          <p:nvPr/>
        </p:nvSpPr>
        <p:spPr>
          <a:xfrm>
            <a:off x="372105" y="6352226"/>
            <a:ext cx="4838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Note: Intakes include cases of individuals ages 12-17 </a:t>
            </a:r>
          </a:p>
        </p:txBody>
      </p:sp>
    </p:spTree>
    <p:extLst>
      <p:ext uri="{BB962C8B-B14F-4D97-AF65-F5344CB8AC3E}">
        <p14:creationId xmlns:p14="http://schemas.microsoft.com/office/powerpoint/2010/main" val="195658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P spid="5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rgbClr val="435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EC95D-8EB3-0846-9B0E-185DCA083121}"/>
              </a:ext>
            </a:extLst>
          </p:cNvPr>
          <p:cNvSpPr txBox="1">
            <a:spLocks/>
          </p:cNvSpPr>
          <p:nvPr/>
        </p:nvSpPr>
        <p:spPr>
          <a:xfrm>
            <a:off x="331880" y="1416099"/>
            <a:ext cx="11528233" cy="26432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endParaRPr lang="en-US" sz="6600" b="1" spc="300" dirty="0">
              <a:solidFill>
                <a:schemeClr val="bg1"/>
              </a:solidFill>
              <a:latin typeface="Oswald" panose="02000503000000000000" pitchFamily="2" charset="0"/>
            </a:endParaRPr>
          </a:p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chemeClr val="bg1"/>
                </a:solidFill>
                <a:latin typeface="Oswald" panose="02000503000000000000" pitchFamily="2" charset="0"/>
              </a:rPr>
              <a:t>Probation Adjustment Trends</a:t>
            </a:r>
          </a:p>
          <a:p>
            <a:pPr algn="ctr">
              <a:lnSpc>
                <a:spcPts val="3100"/>
              </a:lnSpc>
            </a:pPr>
            <a:endParaRPr lang="en-US" sz="2400" i="1" dirty="0">
              <a:solidFill>
                <a:schemeClr val="bg1"/>
              </a:solidFill>
              <a:effectLst/>
              <a:latin typeface="Oswald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3100"/>
              </a:lnSpc>
            </a:pPr>
            <a:endParaRPr lang="en-US" sz="6600" b="1" spc="3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8126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1131043-B23E-ECE8-F180-B38421AA85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8502864"/>
              </p:ext>
            </p:extLst>
          </p:nvPr>
        </p:nvGraphicFramePr>
        <p:xfrm>
          <a:off x="633412" y="1157288"/>
          <a:ext cx="11095292" cy="499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4B32F13A-F047-4C21-DFCC-5F2B970145FC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Adjustment Rates Differ Across Regions/Counties </a:t>
            </a:r>
          </a:p>
        </p:txBody>
      </p:sp>
    </p:spTree>
    <p:extLst>
      <p:ext uri="{BB962C8B-B14F-4D97-AF65-F5344CB8AC3E}">
        <p14:creationId xmlns:p14="http://schemas.microsoft.com/office/powerpoint/2010/main" val="102889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FCA55-6863-C0C0-502A-38E4778A1F6E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Adjustment Rates Vary Across Counties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BC1DD5-B7EB-A59C-4098-09A099BFC93D}"/>
              </a:ext>
            </a:extLst>
          </p:cNvPr>
          <p:cNvSpPr txBox="1"/>
          <p:nvPr/>
        </p:nvSpPr>
        <p:spPr>
          <a:xfrm>
            <a:off x="3816096" y="1074599"/>
            <a:ext cx="385267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Probation Adjustment Rates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1B2408D-BD5F-4CA3-A4A5-1B8D2CFE7B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9940366"/>
              </p:ext>
            </p:extLst>
          </p:nvPr>
        </p:nvGraphicFramePr>
        <p:xfrm>
          <a:off x="5437632" y="1517403"/>
          <a:ext cx="6534912" cy="4575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DD74CA6-A60F-4D14-9672-3CEB021CC1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507225"/>
              </p:ext>
            </p:extLst>
          </p:nvPr>
        </p:nvGraphicFramePr>
        <p:xfrm>
          <a:off x="219456" y="1517403"/>
          <a:ext cx="5462017" cy="4511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327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FCA55-6863-C0C0-502A-38E4778A1F6E}"/>
              </a:ext>
            </a:extLst>
          </p:cNvPr>
          <p:cNvSpPr txBox="1">
            <a:spLocks/>
          </p:cNvSpPr>
          <p:nvPr/>
        </p:nvSpPr>
        <p:spPr>
          <a:xfrm>
            <a:off x="234126" y="298628"/>
            <a:ext cx="11723748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Large Difference in Adjustment Rate in Nassau &amp; Suffolk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72A282-C31F-94B1-1128-484D37E5D2FE}"/>
              </a:ext>
            </a:extLst>
          </p:cNvPr>
          <p:cNvSpPr txBox="1"/>
          <p:nvPr/>
        </p:nvSpPr>
        <p:spPr>
          <a:xfrm>
            <a:off x="4035552" y="1063233"/>
            <a:ext cx="352348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Probation Adjustment Rates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5735876-83F7-3D71-83DF-F90F235742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9759913"/>
              </p:ext>
            </p:extLst>
          </p:nvPr>
        </p:nvGraphicFramePr>
        <p:xfrm>
          <a:off x="6553200" y="1761370"/>
          <a:ext cx="5361866" cy="4523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A3486FC-F462-4C7F-B57D-49D0E64687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842921"/>
              </p:ext>
            </p:extLst>
          </p:nvPr>
        </p:nvGraphicFramePr>
        <p:xfrm>
          <a:off x="276935" y="1761370"/>
          <a:ext cx="6276265" cy="4523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0298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9">
            <a:extLst>
              <a:ext uri="{FF2B5EF4-FFF2-40B4-BE49-F238E27FC236}">
                <a16:creationId xmlns:a16="http://schemas.microsoft.com/office/drawing/2014/main" id="{DA782432-1574-4B38-8E30-F3FA4F2E3E7F}"/>
              </a:ext>
            </a:extLst>
          </p:cNvPr>
          <p:cNvSpPr txBox="1">
            <a:spLocks/>
          </p:cNvSpPr>
          <p:nvPr/>
        </p:nvSpPr>
        <p:spPr>
          <a:xfrm>
            <a:off x="9401123" y="619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5398BF-230A-44A2-8B01-FE251BA8E547}" type="slidenum">
              <a:rPr lang="en-US" smtClean="0"/>
              <a:pPr/>
              <a:t>30</a:t>
            </a:fld>
            <a:endParaRPr lang="en-US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999413A-776F-4C18-B132-500E03514D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1755059"/>
              </p:ext>
            </p:extLst>
          </p:nvPr>
        </p:nvGraphicFramePr>
        <p:xfrm>
          <a:off x="348663" y="301236"/>
          <a:ext cx="11695470" cy="5799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Slide Number Placeholder 9">
            <a:extLst>
              <a:ext uri="{FF2B5EF4-FFF2-40B4-BE49-F238E27FC236}">
                <a16:creationId xmlns:a16="http://schemas.microsoft.com/office/drawing/2014/main" id="{C4EFB5B6-CBBF-4759-BF86-E79798673CA7}"/>
              </a:ext>
            </a:extLst>
          </p:cNvPr>
          <p:cNvSpPr txBox="1">
            <a:spLocks/>
          </p:cNvSpPr>
          <p:nvPr/>
        </p:nvSpPr>
        <p:spPr>
          <a:xfrm>
            <a:off x="9374085" y="1994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398BF-230A-44A2-8B01-FE251BA8E547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3DFD34-2C32-E80C-7CEF-5632349FB7DC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Juvenile Justice System Points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F5E464D-6669-1AB5-7CE8-DD48A312834E}"/>
              </a:ext>
            </a:extLst>
          </p:cNvPr>
          <p:cNvCxnSpPr>
            <a:cxnSpLocks/>
          </p:cNvCxnSpPr>
          <p:nvPr/>
        </p:nvCxnSpPr>
        <p:spPr>
          <a:xfrm>
            <a:off x="6412589" y="4346448"/>
            <a:ext cx="0" cy="755736"/>
          </a:xfrm>
          <a:prstGeom prst="straightConnector1">
            <a:avLst/>
          </a:prstGeom>
          <a:ln w="57150">
            <a:solidFill>
              <a:srgbClr val="A2350A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9A69CAA-7D59-B4C7-52C2-CE399C9FA8B2}"/>
              </a:ext>
            </a:extLst>
          </p:cNvPr>
          <p:cNvSpPr txBox="1"/>
          <p:nvPr/>
        </p:nvSpPr>
        <p:spPr>
          <a:xfrm>
            <a:off x="4982313" y="5349755"/>
            <a:ext cx="2860552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Presentment Agency: Declines to File a Petition</a:t>
            </a:r>
          </a:p>
        </p:txBody>
      </p:sp>
    </p:spTree>
    <p:extLst>
      <p:ext uri="{BB962C8B-B14F-4D97-AF65-F5344CB8AC3E}">
        <p14:creationId xmlns:p14="http://schemas.microsoft.com/office/powerpoint/2010/main" val="40602967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7ABDB5C-294B-70B4-1CB2-6CB2EC55D259}"/>
              </a:ext>
            </a:extLst>
          </p:cNvPr>
          <p:cNvSpPr txBox="1">
            <a:spLocks/>
          </p:cNvSpPr>
          <p:nvPr/>
        </p:nvSpPr>
        <p:spPr>
          <a:xfrm>
            <a:off x="256033" y="364159"/>
            <a:ext cx="12045696" cy="464898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Diversion May be Occurring at Different Points in System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53E412-FE01-F39E-6248-DA011ED0A5B2}"/>
              </a:ext>
            </a:extLst>
          </p:cNvPr>
          <p:cNvSpPr txBox="1"/>
          <p:nvPr/>
        </p:nvSpPr>
        <p:spPr>
          <a:xfrm>
            <a:off x="1292352" y="1159943"/>
            <a:ext cx="981456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2023 Probation Intakes Referred for Family Court Petition versus Number of Petitions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A54E6-3F9E-7FBF-A3CD-C2B39D8225F2}"/>
              </a:ext>
            </a:extLst>
          </p:cNvPr>
          <p:cNvSpPr txBox="1"/>
          <p:nvPr/>
        </p:nvSpPr>
        <p:spPr>
          <a:xfrm>
            <a:off x="980775" y="2057651"/>
            <a:ext cx="229209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Southern Tier</a:t>
            </a:r>
          </a:p>
          <a:p>
            <a:pPr algn="ctr"/>
            <a:r>
              <a:rPr lang="en-US" b="1" i="1" dirty="0"/>
              <a:t>Intakes: Petitions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66F017-126F-A3E9-57EF-D1B007BBE3EB}"/>
              </a:ext>
            </a:extLst>
          </p:cNvPr>
          <p:cNvSpPr txBox="1"/>
          <p:nvPr/>
        </p:nvSpPr>
        <p:spPr>
          <a:xfrm>
            <a:off x="1312320" y="3233711"/>
            <a:ext cx="62788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460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B309DF-5EC0-5B7E-0E7A-FF1F7078D492}"/>
              </a:ext>
            </a:extLst>
          </p:cNvPr>
          <p:cNvSpPr txBox="1"/>
          <p:nvPr/>
        </p:nvSpPr>
        <p:spPr>
          <a:xfrm>
            <a:off x="2109988" y="3235642"/>
            <a:ext cx="62788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330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87D709-622A-49C4-7CF1-B88E107A615D}"/>
              </a:ext>
            </a:extLst>
          </p:cNvPr>
          <p:cNvSpPr txBox="1"/>
          <p:nvPr/>
        </p:nvSpPr>
        <p:spPr>
          <a:xfrm>
            <a:off x="3573331" y="1942023"/>
            <a:ext cx="229209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Erie County</a:t>
            </a:r>
          </a:p>
          <a:p>
            <a:pPr algn="ctr"/>
            <a:r>
              <a:rPr lang="en-US" b="1" i="1" dirty="0"/>
              <a:t>Intakes: Petitions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ED212F-9779-89C4-FDEC-71F9CE62196A}"/>
              </a:ext>
            </a:extLst>
          </p:cNvPr>
          <p:cNvSpPr txBox="1"/>
          <p:nvPr/>
        </p:nvSpPr>
        <p:spPr>
          <a:xfrm>
            <a:off x="3914269" y="3245003"/>
            <a:ext cx="62788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308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122D92-2247-4D6E-C65D-E524499DAF13}"/>
              </a:ext>
            </a:extLst>
          </p:cNvPr>
          <p:cNvSpPr txBox="1"/>
          <p:nvPr/>
        </p:nvSpPr>
        <p:spPr>
          <a:xfrm>
            <a:off x="4719380" y="3245003"/>
            <a:ext cx="62788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459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1F315B-612C-812B-FA06-96F50135F3BB}"/>
              </a:ext>
            </a:extLst>
          </p:cNvPr>
          <p:cNvSpPr txBox="1"/>
          <p:nvPr/>
        </p:nvSpPr>
        <p:spPr>
          <a:xfrm>
            <a:off x="6165887" y="1942023"/>
            <a:ext cx="229209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Long Island</a:t>
            </a:r>
          </a:p>
          <a:p>
            <a:pPr algn="ctr"/>
            <a:r>
              <a:rPr lang="en-US" b="1" i="1" dirty="0"/>
              <a:t>Intakes: Petitions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CBB2CD-02B6-3C85-857E-59EE1D9C279A}"/>
              </a:ext>
            </a:extLst>
          </p:cNvPr>
          <p:cNvSpPr txBox="1"/>
          <p:nvPr/>
        </p:nvSpPr>
        <p:spPr>
          <a:xfrm>
            <a:off x="7399193" y="3245003"/>
            <a:ext cx="62788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508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1583EE-5A5E-2B53-DAB4-90738A444741}"/>
              </a:ext>
            </a:extLst>
          </p:cNvPr>
          <p:cNvSpPr txBox="1"/>
          <p:nvPr/>
        </p:nvSpPr>
        <p:spPr>
          <a:xfrm>
            <a:off x="6713362" y="3245003"/>
            <a:ext cx="62788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547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79431F-9180-F6A4-5BB5-6CA29A3FF3F6}"/>
              </a:ext>
            </a:extLst>
          </p:cNvPr>
          <p:cNvSpPr txBox="1"/>
          <p:nvPr/>
        </p:nvSpPr>
        <p:spPr>
          <a:xfrm>
            <a:off x="8814815" y="1870485"/>
            <a:ext cx="229209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NYC</a:t>
            </a:r>
          </a:p>
          <a:p>
            <a:pPr algn="ctr"/>
            <a:r>
              <a:rPr lang="en-US" b="1" i="1" dirty="0"/>
              <a:t>Intakes: Petitions</a:t>
            </a:r>
          </a:p>
        </p:txBody>
      </p:sp>
      <p:sp>
        <p:nvSpPr>
          <p:cNvPr id="19" name="Minus Sign 18">
            <a:extLst>
              <a:ext uri="{FF2B5EF4-FFF2-40B4-BE49-F238E27FC236}">
                <a16:creationId xmlns:a16="http://schemas.microsoft.com/office/drawing/2014/main" id="{284546CB-66A3-B970-53F3-7FD6F2B097D2}"/>
              </a:ext>
            </a:extLst>
          </p:cNvPr>
          <p:cNvSpPr/>
          <p:nvPr/>
        </p:nvSpPr>
        <p:spPr>
          <a:xfrm rot="5400000">
            <a:off x="8869566" y="3381162"/>
            <a:ext cx="2077302" cy="34758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B2E04D-7AF9-E628-714A-700ECD7BAE3C}"/>
              </a:ext>
            </a:extLst>
          </p:cNvPr>
          <p:cNvSpPr txBox="1"/>
          <p:nvPr/>
        </p:nvSpPr>
        <p:spPr>
          <a:xfrm>
            <a:off x="8882432" y="3230127"/>
            <a:ext cx="92336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5,664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2A3882-B08F-FC63-20C7-6DAE97DEBBB2}"/>
              </a:ext>
            </a:extLst>
          </p:cNvPr>
          <p:cNvSpPr txBox="1"/>
          <p:nvPr/>
        </p:nvSpPr>
        <p:spPr>
          <a:xfrm>
            <a:off x="9872130" y="3207674"/>
            <a:ext cx="94291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1,451</a:t>
            </a:r>
          </a:p>
        </p:txBody>
      </p:sp>
      <p:sp>
        <p:nvSpPr>
          <p:cNvPr id="22" name="Minus Sign 21">
            <a:extLst>
              <a:ext uri="{FF2B5EF4-FFF2-40B4-BE49-F238E27FC236}">
                <a16:creationId xmlns:a16="http://schemas.microsoft.com/office/drawing/2014/main" id="{9A3E946C-9139-C882-97F3-C0F61C2EF95A}"/>
              </a:ext>
            </a:extLst>
          </p:cNvPr>
          <p:cNvSpPr/>
          <p:nvPr/>
        </p:nvSpPr>
        <p:spPr>
          <a:xfrm rot="5400000">
            <a:off x="6366666" y="3402319"/>
            <a:ext cx="2077302" cy="34758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inus Sign 22">
            <a:extLst>
              <a:ext uri="{FF2B5EF4-FFF2-40B4-BE49-F238E27FC236}">
                <a16:creationId xmlns:a16="http://schemas.microsoft.com/office/drawing/2014/main" id="{81B68C2F-53EF-BC3B-9A14-AADB6064603D}"/>
              </a:ext>
            </a:extLst>
          </p:cNvPr>
          <p:cNvSpPr/>
          <p:nvPr/>
        </p:nvSpPr>
        <p:spPr>
          <a:xfrm rot="5400000">
            <a:off x="3595351" y="3381162"/>
            <a:ext cx="2077302" cy="34758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inus Sign 23">
            <a:extLst>
              <a:ext uri="{FF2B5EF4-FFF2-40B4-BE49-F238E27FC236}">
                <a16:creationId xmlns:a16="http://schemas.microsoft.com/office/drawing/2014/main" id="{E2E7C729-A3EA-D443-5A17-1A136DC55354}"/>
              </a:ext>
            </a:extLst>
          </p:cNvPr>
          <p:cNvSpPr/>
          <p:nvPr/>
        </p:nvSpPr>
        <p:spPr>
          <a:xfrm rot="5400000">
            <a:off x="975228" y="3381162"/>
            <a:ext cx="2077302" cy="34758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017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rgbClr val="435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EC95D-8EB3-0846-9B0E-185DCA083121}"/>
              </a:ext>
            </a:extLst>
          </p:cNvPr>
          <p:cNvSpPr txBox="1">
            <a:spLocks/>
          </p:cNvSpPr>
          <p:nvPr/>
        </p:nvSpPr>
        <p:spPr>
          <a:xfrm>
            <a:off x="331880" y="1416099"/>
            <a:ext cx="11528233" cy="26432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endParaRPr lang="en-US" sz="6600" b="1" spc="300" dirty="0">
              <a:solidFill>
                <a:schemeClr val="bg1"/>
              </a:solidFill>
              <a:latin typeface="Oswald" panose="02000503000000000000" pitchFamily="2" charset="0"/>
            </a:endParaRPr>
          </a:p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chemeClr val="bg1"/>
                </a:solidFill>
                <a:latin typeface="Oswald" panose="02000503000000000000" pitchFamily="2" charset="0"/>
              </a:rPr>
              <a:t>Probation Adjustment by Race/Ethnicity</a:t>
            </a:r>
          </a:p>
          <a:p>
            <a:pPr algn="ctr">
              <a:lnSpc>
                <a:spcPts val="3100"/>
              </a:lnSpc>
            </a:pPr>
            <a:endParaRPr lang="en-US" sz="2400" i="1" dirty="0">
              <a:solidFill>
                <a:schemeClr val="bg1"/>
              </a:solidFill>
              <a:effectLst/>
              <a:latin typeface="Oswald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3100"/>
              </a:lnSpc>
            </a:pPr>
            <a:endParaRPr lang="en-US" sz="6600" b="1" spc="3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0126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20DAD86-A3CA-B8CD-E2F8-95296EEDEA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0601278"/>
              </p:ext>
            </p:extLst>
          </p:nvPr>
        </p:nvGraphicFramePr>
        <p:xfrm>
          <a:off x="530352" y="1342205"/>
          <a:ext cx="2206752" cy="4583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6F9A5AF-B8CE-4300-9B08-A802EFC91A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7205012"/>
              </p:ext>
            </p:extLst>
          </p:nvPr>
        </p:nvGraphicFramePr>
        <p:xfrm>
          <a:off x="3313176" y="1324868"/>
          <a:ext cx="2206752" cy="4600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A350324-921D-4B30-9595-10A77BD0A7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4986709"/>
              </p:ext>
            </p:extLst>
          </p:nvPr>
        </p:nvGraphicFramePr>
        <p:xfrm>
          <a:off x="6096000" y="1333537"/>
          <a:ext cx="2203704" cy="4561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A2F4720-A9E7-4503-8E92-7292AF6D4B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9908097"/>
              </p:ext>
            </p:extLst>
          </p:nvPr>
        </p:nvGraphicFramePr>
        <p:xfrm>
          <a:off x="9387840" y="1390345"/>
          <a:ext cx="2203704" cy="4534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1EF19898-0F85-DC49-6653-0CCA51E84428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Black and Hispanic Youth: Less Likely to be Diverted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F7689A-9041-E988-C645-D894B90B78D6}"/>
              </a:ext>
            </a:extLst>
          </p:cNvPr>
          <p:cNvSpPr txBox="1"/>
          <p:nvPr/>
        </p:nvSpPr>
        <p:spPr>
          <a:xfrm>
            <a:off x="4044696" y="962549"/>
            <a:ext cx="352348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Probation Outcomes: 2023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12E662-ED7C-CE85-1827-D5CF42EE12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5220" y="5890714"/>
            <a:ext cx="8146614" cy="44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9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20DAD86-A3CA-B8CD-E2F8-95296EEDEA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3260509"/>
              </p:ext>
            </p:extLst>
          </p:nvPr>
        </p:nvGraphicFramePr>
        <p:xfrm>
          <a:off x="426910" y="1171384"/>
          <a:ext cx="2206752" cy="5083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6F9A5AF-B8CE-4300-9B08-A802EFC91A96}"/>
              </a:ext>
            </a:extLst>
          </p:cNvPr>
          <p:cNvGraphicFramePr>
            <a:graphicFrameLocks/>
          </p:cNvGraphicFramePr>
          <p:nvPr/>
        </p:nvGraphicFramePr>
        <p:xfrm>
          <a:off x="3176206" y="1171384"/>
          <a:ext cx="2206752" cy="5083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A350324-921D-4B30-9595-10A77BD0A774}"/>
              </a:ext>
            </a:extLst>
          </p:cNvPr>
          <p:cNvGraphicFramePr>
            <a:graphicFrameLocks/>
          </p:cNvGraphicFramePr>
          <p:nvPr/>
        </p:nvGraphicFramePr>
        <p:xfrm>
          <a:off x="6096000" y="1171384"/>
          <a:ext cx="2206752" cy="5083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A2F4720-A9E7-4503-8E92-7292AF6D4B98}"/>
              </a:ext>
            </a:extLst>
          </p:cNvPr>
          <p:cNvGraphicFramePr>
            <a:graphicFrameLocks/>
          </p:cNvGraphicFramePr>
          <p:nvPr/>
        </p:nvGraphicFramePr>
        <p:xfrm>
          <a:off x="9387840" y="1171384"/>
          <a:ext cx="2206752" cy="5083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1EF19898-0F85-DC49-6653-0CCA51E84428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Black and Hispanic Youth: Less Likely to be Diverted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2741F91-80EA-B258-491A-9AA7173639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8383" y="6194375"/>
            <a:ext cx="20574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144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20DAD86-A3CA-B8CD-E2F8-95296EEDEA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4403194"/>
              </p:ext>
            </p:extLst>
          </p:nvPr>
        </p:nvGraphicFramePr>
        <p:xfrm>
          <a:off x="463297" y="1171384"/>
          <a:ext cx="2206752" cy="5083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6F9A5AF-B8CE-4300-9B08-A802EFC91A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822274"/>
              </p:ext>
            </p:extLst>
          </p:nvPr>
        </p:nvGraphicFramePr>
        <p:xfrm>
          <a:off x="3329432" y="1111263"/>
          <a:ext cx="2206752" cy="5083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A350324-921D-4B30-9595-10A77BD0A7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5142248"/>
              </p:ext>
            </p:extLst>
          </p:nvPr>
        </p:nvGraphicFramePr>
        <p:xfrm>
          <a:off x="6245352" y="1171384"/>
          <a:ext cx="2206752" cy="5083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A2F4720-A9E7-4503-8E92-7292AF6D4B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20297"/>
              </p:ext>
            </p:extLst>
          </p:nvPr>
        </p:nvGraphicFramePr>
        <p:xfrm>
          <a:off x="9387840" y="1171384"/>
          <a:ext cx="2206752" cy="5083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1EF19898-0F85-DC49-6653-0CCA51E84428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Black and Hispanic Youth: Less Likely to be Diverted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166784-1366-4D52-07D6-AB3AFE06AFB0}"/>
              </a:ext>
            </a:extLst>
          </p:cNvPr>
          <p:cNvCxnSpPr>
            <a:cxnSpLocks/>
          </p:cNvCxnSpPr>
          <p:nvPr/>
        </p:nvCxnSpPr>
        <p:spPr>
          <a:xfrm>
            <a:off x="1436624" y="4394910"/>
            <a:ext cx="367124" cy="0"/>
          </a:xfrm>
          <a:prstGeom prst="line">
            <a:avLst/>
          </a:prstGeom>
          <a:ln w="38100">
            <a:solidFill>
              <a:srgbClr val="A2350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E8ADFF-DD00-71B0-4E27-A15046B33790}"/>
              </a:ext>
            </a:extLst>
          </p:cNvPr>
          <p:cNvCxnSpPr>
            <a:cxnSpLocks/>
          </p:cNvCxnSpPr>
          <p:nvPr/>
        </p:nvCxnSpPr>
        <p:spPr>
          <a:xfrm>
            <a:off x="3987062" y="3523516"/>
            <a:ext cx="356616" cy="0"/>
          </a:xfrm>
          <a:prstGeom prst="line">
            <a:avLst/>
          </a:prstGeom>
          <a:ln w="38100">
            <a:solidFill>
              <a:srgbClr val="A2350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A52AEB-53EC-6F10-CD9B-B3B81FE2CD2C}"/>
              </a:ext>
            </a:extLst>
          </p:cNvPr>
          <p:cNvCxnSpPr>
            <a:cxnSpLocks/>
          </p:cNvCxnSpPr>
          <p:nvPr/>
        </p:nvCxnSpPr>
        <p:spPr>
          <a:xfrm>
            <a:off x="4343678" y="3891655"/>
            <a:ext cx="356616" cy="0"/>
          </a:xfrm>
          <a:prstGeom prst="line">
            <a:avLst/>
          </a:prstGeom>
          <a:ln w="38100">
            <a:solidFill>
              <a:srgbClr val="A2350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3623FE1-9D5F-0C5A-7569-12EA90B9B92C}"/>
              </a:ext>
            </a:extLst>
          </p:cNvPr>
          <p:cNvCxnSpPr>
            <a:cxnSpLocks/>
          </p:cNvCxnSpPr>
          <p:nvPr/>
        </p:nvCxnSpPr>
        <p:spPr>
          <a:xfrm>
            <a:off x="6906281" y="3668442"/>
            <a:ext cx="356616" cy="0"/>
          </a:xfrm>
          <a:prstGeom prst="line">
            <a:avLst/>
          </a:prstGeom>
          <a:ln w="38100">
            <a:solidFill>
              <a:srgbClr val="A2350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5473CE-0DD0-2085-B21D-D6847EBF01AD}"/>
              </a:ext>
            </a:extLst>
          </p:cNvPr>
          <p:cNvCxnSpPr>
            <a:cxnSpLocks/>
          </p:cNvCxnSpPr>
          <p:nvPr/>
        </p:nvCxnSpPr>
        <p:spPr>
          <a:xfrm>
            <a:off x="7262897" y="3220386"/>
            <a:ext cx="356616" cy="0"/>
          </a:xfrm>
          <a:prstGeom prst="line">
            <a:avLst/>
          </a:prstGeom>
          <a:ln w="38100">
            <a:solidFill>
              <a:srgbClr val="A2350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1E7205-BD91-1C8A-DB35-800BA2CC1525}"/>
              </a:ext>
            </a:extLst>
          </p:cNvPr>
          <p:cNvCxnSpPr>
            <a:cxnSpLocks/>
          </p:cNvCxnSpPr>
          <p:nvPr/>
        </p:nvCxnSpPr>
        <p:spPr>
          <a:xfrm>
            <a:off x="10042144" y="4677664"/>
            <a:ext cx="356616" cy="0"/>
          </a:xfrm>
          <a:prstGeom prst="line">
            <a:avLst/>
          </a:prstGeom>
          <a:ln w="38100">
            <a:solidFill>
              <a:srgbClr val="A2350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A0124B-BE43-86A9-BB9E-BD8D5CFFF4FB}"/>
              </a:ext>
            </a:extLst>
          </p:cNvPr>
          <p:cNvCxnSpPr>
            <a:cxnSpLocks/>
          </p:cNvCxnSpPr>
          <p:nvPr/>
        </p:nvCxnSpPr>
        <p:spPr>
          <a:xfrm>
            <a:off x="6741160" y="7082536"/>
            <a:ext cx="356616" cy="0"/>
          </a:xfrm>
          <a:prstGeom prst="line">
            <a:avLst/>
          </a:prstGeom>
          <a:ln w="38100">
            <a:solidFill>
              <a:srgbClr val="A2350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596551-EABA-04A9-189E-31CD6A40C7F5}"/>
              </a:ext>
            </a:extLst>
          </p:cNvPr>
          <p:cNvCxnSpPr>
            <a:cxnSpLocks/>
          </p:cNvCxnSpPr>
          <p:nvPr/>
        </p:nvCxnSpPr>
        <p:spPr>
          <a:xfrm>
            <a:off x="10398760" y="4482592"/>
            <a:ext cx="356616" cy="0"/>
          </a:xfrm>
          <a:prstGeom prst="line">
            <a:avLst/>
          </a:prstGeom>
          <a:ln w="38100">
            <a:solidFill>
              <a:srgbClr val="A2350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E1C85803-FF5E-AA2B-E1DD-59FBCF3958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8633" y="6149953"/>
            <a:ext cx="2834200" cy="44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7815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rgbClr val="435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EC95D-8EB3-0846-9B0E-185DCA083121}"/>
              </a:ext>
            </a:extLst>
          </p:cNvPr>
          <p:cNvSpPr txBox="1">
            <a:spLocks/>
          </p:cNvSpPr>
          <p:nvPr/>
        </p:nvSpPr>
        <p:spPr>
          <a:xfrm>
            <a:off x="275841" y="1643789"/>
            <a:ext cx="11731752" cy="19908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chemeClr val="bg1"/>
                </a:solidFill>
                <a:latin typeface="Oswald" panose="02000503000000000000" pitchFamily="2" charset="0"/>
              </a:rPr>
              <a:t>Family Court Juvenile Delinquency Petitions</a:t>
            </a:r>
          </a:p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chemeClr val="bg1"/>
                </a:solidFill>
                <a:latin typeface="Oswald" panose="02000503000000000000" pitchFamily="2" charset="0"/>
              </a:rPr>
              <a:t>And Outcomes  </a:t>
            </a:r>
          </a:p>
        </p:txBody>
      </p:sp>
    </p:spTree>
    <p:extLst>
      <p:ext uri="{BB962C8B-B14F-4D97-AF65-F5344CB8AC3E}">
        <p14:creationId xmlns:p14="http://schemas.microsoft.com/office/powerpoint/2010/main" val="8685937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F9DDF2E-F152-40D1-FE15-AE06BDBB68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7818469"/>
              </p:ext>
            </p:extLst>
          </p:nvPr>
        </p:nvGraphicFramePr>
        <p:xfrm>
          <a:off x="219456" y="1926336"/>
          <a:ext cx="5876544" cy="3532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3FE310A-FBFA-4B9B-A9D8-4C65D40434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7946412"/>
              </p:ext>
            </p:extLst>
          </p:nvPr>
        </p:nvGraphicFramePr>
        <p:xfrm>
          <a:off x="5847803" y="1926336"/>
          <a:ext cx="5876544" cy="3261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AE62DF18-D6D4-7296-85FF-604D63547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221" y="5335398"/>
            <a:ext cx="3609401" cy="77344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ECAFB76-7075-1DF2-65B5-E96DE7CFFDDA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Family Court Petitions: Severity of Charges Varies </a:t>
            </a:r>
          </a:p>
        </p:txBody>
      </p:sp>
    </p:spTree>
    <p:extLst>
      <p:ext uri="{BB962C8B-B14F-4D97-AF65-F5344CB8AC3E}">
        <p14:creationId xmlns:p14="http://schemas.microsoft.com/office/powerpoint/2010/main" val="212692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4862931-22FE-4677-88FF-807980241D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5450796"/>
              </p:ext>
            </p:extLst>
          </p:nvPr>
        </p:nvGraphicFramePr>
        <p:xfrm>
          <a:off x="233391" y="1827876"/>
          <a:ext cx="5521233" cy="3670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72FD86E-1614-49C4-9911-73E5362EB8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6125443"/>
              </p:ext>
            </p:extLst>
          </p:nvPr>
        </p:nvGraphicFramePr>
        <p:xfrm>
          <a:off x="6219665" y="1597152"/>
          <a:ext cx="5521233" cy="4133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AE62DF18-D6D4-7296-85FF-604D63547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301" y="5391214"/>
            <a:ext cx="3609401" cy="77344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ECAFB76-7075-1DF2-65B5-E96DE7CFFDDA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Family Court Petitions: Severity of Charges Varies </a:t>
            </a:r>
          </a:p>
        </p:txBody>
      </p:sp>
    </p:spTree>
    <p:extLst>
      <p:ext uri="{BB962C8B-B14F-4D97-AF65-F5344CB8AC3E}">
        <p14:creationId xmlns:p14="http://schemas.microsoft.com/office/powerpoint/2010/main" val="118233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466A758-3B39-ACE5-FFEB-9095956699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85432"/>
              </p:ext>
            </p:extLst>
          </p:nvPr>
        </p:nvGraphicFramePr>
        <p:xfrm>
          <a:off x="629392" y="985652"/>
          <a:ext cx="10687792" cy="5272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18EB03C-78D6-6077-DA17-B541FB019D91}"/>
              </a:ext>
            </a:extLst>
          </p:cNvPr>
          <p:cNvSpPr txBox="1">
            <a:spLocks/>
          </p:cNvSpPr>
          <p:nvPr/>
        </p:nvSpPr>
        <p:spPr>
          <a:xfrm>
            <a:off x="309756" y="242239"/>
            <a:ext cx="11553060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1"/>
                </a:solidFill>
                <a:latin typeface="Oswald" panose="02000503000000000000" pitchFamily="2" charset="0"/>
              </a:rPr>
              <a:t>Less Than 50%Family Court Petition Result in Juv. Del. Finding; </a:t>
            </a:r>
          </a:p>
          <a:p>
            <a:pPr algn="ctr"/>
            <a:r>
              <a:rPr lang="en-US" i="1" dirty="0">
                <a:solidFill>
                  <a:schemeClr val="tx1"/>
                </a:solidFill>
                <a:latin typeface="Oswald" panose="02000503000000000000" pitchFamily="2" charset="0"/>
              </a:rPr>
              <a:t>Opportunity to Increase Adjustment Rate </a:t>
            </a:r>
          </a:p>
        </p:txBody>
      </p:sp>
    </p:spTree>
    <p:extLst>
      <p:ext uri="{BB962C8B-B14F-4D97-AF65-F5344CB8AC3E}">
        <p14:creationId xmlns:p14="http://schemas.microsoft.com/office/powerpoint/2010/main" val="249388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rgbClr val="435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EC95D-8EB3-0846-9B0E-185DCA083121}"/>
              </a:ext>
            </a:extLst>
          </p:cNvPr>
          <p:cNvSpPr txBox="1">
            <a:spLocks/>
          </p:cNvSpPr>
          <p:nvPr/>
        </p:nvSpPr>
        <p:spPr>
          <a:xfrm>
            <a:off x="331880" y="1416099"/>
            <a:ext cx="11528233" cy="26432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endParaRPr lang="en-US" sz="6600" b="1" spc="300" dirty="0">
              <a:solidFill>
                <a:schemeClr val="bg1"/>
              </a:solidFill>
              <a:latin typeface="Oswald" panose="02000503000000000000" pitchFamily="2" charset="0"/>
            </a:endParaRPr>
          </a:p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chemeClr val="bg1"/>
                </a:solidFill>
                <a:latin typeface="Oswald" panose="02000503000000000000" pitchFamily="2" charset="0"/>
              </a:rPr>
              <a:t>Family Court Outcomes by Race/Ethnicity</a:t>
            </a:r>
          </a:p>
          <a:p>
            <a:pPr algn="ctr">
              <a:lnSpc>
                <a:spcPts val="3100"/>
              </a:lnSpc>
            </a:pPr>
            <a:endParaRPr lang="en-US" sz="2400" i="1" dirty="0">
              <a:solidFill>
                <a:schemeClr val="bg1"/>
              </a:solidFill>
              <a:effectLst/>
              <a:latin typeface="Oswald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3100"/>
              </a:lnSpc>
            </a:pPr>
            <a:endParaRPr lang="en-US" sz="6600" b="1" spc="3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3060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6E6E529-D142-4466-9175-E75B83794C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9626502"/>
              </p:ext>
            </p:extLst>
          </p:nvPr>
        </p:nvGraphicFramePr>
        <p:xfrm>
          <a:off x="168374" y="2203792"/>
          <a:ext cx="5661463" cy="4132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B03D005-7E00-41B1-BD90-DB647A652A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7710907"/>
              </p:ext>
            </p:extLst>
          </p:nvPr>
        </p:nvGraphicFramePr>
        <p:xfrm>
          <a:off x="6571488" y="2203792"/>
          <a:ext cx="5452138" cy="4132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17F3F3E-6083-070E-A0D0-504BECB2C8CC}"/>
              </a:ext>
            </a:extLst>
          </p:cNvPr>
          <p:cNvSpPr txBox="1"/>
          <p:nvPr/>
        </p:nvSpPr>
        <p:spPr>
          <a:xfrm>
            <a:off x="2588654" y="956393"/>
            <a:ext cx="86288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NYC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3A500C-6D08-CE84-640F-CEE9B82CE19E}"/>
              </a:ext>
            </a:extLst>
          </p:cNvPr>
          <p:cNvSpPr txBox="1">
            <a:spLocks/>
          </p:cNvSpPr>
          <p:nvPr/>
        </p:nvSpPr>
        <p:spPr>
          <a:xfrm>
            <a:off x="8544182" y="924195"/>
            <a:ext cx="178467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Long Island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A675A1A-136F-C212-D2E6-1BAD67F36116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Family Court JD Petitions Resulting in JD Finding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5ED032BD-2A16-97F0-EE85-C296F923639E}"/>
              </a:ext>
            </a:extLst>
          </p:cNvPr>
          <p:cNvSpPr/>
          <p:nvPr/>
        </p:nvSpPr>
        <p:spPr>
          <a:xfrm rot="16200000">
            <a:off x="1976533" y="815297"/>
            <a:ext cx="727197" cy="3150091"/>
          </a:xfrm>
          <a:prstGeom prst="rightBrace">
            <a:avLst/>
          </a:prstGeom>
          <a:ln w="28575">
            <a:solidFill>
              <a:srgbClr val="6599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DA132053-EECA-3BCC-3ACA-9DBB3899D233}"/>
              </a:ext>
            </a:extLst>
          </p:cNvPr>
          <p:cNvSpPr/>
          <p:nvPr/>
        </p:nvSpPr>
        <p:spPr>
          <a:xfrm rot="16200000">
            <a:off x="8074545" y="663360"/>
            <a:ext cx="727197" cy="3362167"/>
          </a:xfrm>
          <a:prstGeom prst="rightBrace">
            <a:avLst/>
          </a:prstGeom>
          <a:ln w="28575">
            <a:solidFill>
              <a:srgbClr val="6599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9720CB-7B89-30D5-7E50-3CB144A9C8A9}"/>
              </a:ext>
            </a:extLst>
          </p:cNvPr>
          <p:cNvSpPr txBox="1"/>
          <p:nvPr/>
        </p:nvSpPr>
        <p:spPr>
          <a:xfrm>
            <a:off x="2317292" y="1531667"/>
            <a:ext cx="622689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Higher % JD Finding in Long Island vs NYC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4A187ED-C934-6A03-A175-8B4F488D2534}"/>
              </a:ext>
            </a:extLst>
          </p:cNvPr>
          <p:cNvSpPr/>
          <p:nvPr/>
        </p:nvSpPr>
        <p:spPr>
          <a:xfrm>
            <a:off x="4177671" y="5769683"/>
            <a:ext cx="1364381" cy="714335"/>
          </a:xfrm>
          <a:prstGeom prst="ellipse">
            <a:avLst/>
          </a:prstGeom>
          <a:noFill/>
          <a:ln>
            <a:solidFill>
              <a:srgbClr val="A235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7F3F3E-6083-070E-A0D0-504BECB2C8CC}"/>
              </a:ext>
            </a:extLst>
          </p:cNvPr>
          <p:cNvSpPr txBox="1"/>
          <p:nvPr/>
        </p:nvSpPr>
        <p:spPr>
          <a:xfrm>
            <a:off x="1987296" y="1218472"/>
            <a:ext cx="199948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Erie County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3A500C-6D08-CE84-640F-CEE9B82CE19E}"/>
              </a:ext>
            </a:extLst>
          </p:cNvPr>
          <p:cNvSpPr txBox="1">
            <a:spLocks/>
          </p:cNvSpPr>
          <p:nvPr/>
        </p:nvSpPr>
        <p:spPr>
          <a:xfrm>
            <a:off x="8338322" y="1229936"/>
            <a:ext cx="178467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Southern Tier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A675A1A-136F-C212-D2E6-1BAD67F36116}"/>
              </a:ext>
            </a:extLst>
          </p:cNvPr>
          <p:cNvSpPr txBox="1">
            <a:spLocks/>
          </p:cNvSpPr>
          <p:nvPr/>
        </p:nvSpPr>
        <p:spPr>
          <a:xfrm>
            <a:off x="382908" y="339775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swald" panose="02000503000000000000" pitchFamily="2" charset="0"/>
              </a:rPr>
              <a:t>Family Court JD Petitions Resulting in JD Finding 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9EB23CA-C891-7DB5-CB63-10390B4CA8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2394545"/>
              </p:ext>
            </p:extLst>
          </p:nvPr>
        </p:nvGraphicFramePr>
        <p:xfrm>
          <a:off x="6559296" y="2113995"/>
          <a:ext cx="5342728" cy="4100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1E23A47-C090-4EC5-B180-86FF03858E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194875"/>
              </p:ext>
            </p:extLst>
          </p:nvPr>
        </p:nvGraphicFramePr>
        <p:xfrm>
          <a:off x="289976" y="2113995"/>
          <a:ext cx="5574376" cy="3969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FC1FAEAA-4308-48A6-CCB0-6B682E2B8B18}"/>
              </a:ext>
            </a:extLst>
          </p:cNvPr>
          <p:cNvSpPr/>
          <p:nvPr/>
        </p:nvSpPr>
        <p:spPr>
          <a:xfrm>
            <a:off x="2622403" y="5610971"/>
            <a:ext cx="1364381" cy="714335"/>
          </a:xfrm>
          <a:prstGeom prst="ellipse">
            <a:avLst/>
          </a:prstGeom>
          <a:noFill/>
          <a:ln>
            <a:solidFill>
              <a:srgbClr val="A235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FB8A851-8C3E-2131-3B88-2EE7A27763B0}"/>
              </a:ext>
            </a:extLst>
          </p:cNvPr>
          <p:cNvSpPr/>
          <p:nvPr/>
        </p:nvSpPr>
        <p:spPr>
          <a:xfrm>
            <a:off x="8548469" y="5610970"/>
            <a:ext cx="1364381" cy="714335"/>
          </a:xfrm>
          <a:prstGeom prst="ellipse">
            <a:avLst/>
          </a:prstGeom>
          <a:noFill/>
          <a:ln>
            <a:solidFill>
              <a:srgbClr val="A235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0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9A841C-F20C-3DB0-57C4-39E3E3465B54}"/>
              </a:ext>
            </a:extLst>
          </p:cNvPr>
          <p:cNvSpPr txBox="1"/>
          <p:nvPr/>
        </p:nvSpPr>
        <p:spPr>
          <a:xfrm>
            <a:off x="585216" y="1184838"/>
            <a:ext cx="11201776" cy="50656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n-US" sz="2400" b="1" dirty="0">
                <a:latin typeface="Oswald" panose="00000500000000000000" pitchFamily="2" charset="0"/>
                <a:cs typeface="Arial" panose="020B0604020202020204" pitchFamily="34" charset="0"/>
              </a:rPr>
              <a:t>Demographic, Socioeconomic, and Geographic Considerations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Demographic makeup looks very different across the state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Rural areas will have relatively small youth populations that cover thousands of square miles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Counties such as Erie serve children and families living in both highly urban and rural areas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Geographic areas of deprivation (low income, lack of resources) exist in both urban and rural areas and that level of deprivation varies across the state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Oswald" panose="00000500000000000000" pitchFamily="2" charset="0"/>
                <a:cs typeface="Arial" panose="020B0604020202020204" pitchFamily="34" charset="0"/>
              </a:rPr>
              <a:t>Justice System Considerations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Practices of local counties may look very different, even when they are right next door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Diversion may be happening at different points in the system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Racial disparities exist in urban as well as rural counties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342900" lvl="8" indent="-342900">
              <a:buFont typeface="Oswald" panose="00000500000000000000" pitchFamily="2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979CE6-A44D-CA88-0820-477319AA1E80}"/>
              </a:ext>
            </a:extLst>
          </p:cNvPr>
          <p:cNvSpPr txBox="1">
            <a:spLocks/>
          </p:cNvSpPr>
          <p:nvPr/>
        </p:nvSpPr>
        <p:spPr>
          <a:xfrm>
            <a:off x="294008" y="187374"/>
            <a:ext cx="11313792" cy="714325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tx1"/>
                </a:solidFill>
                <a:latin typeface="Oswald" panose="02000503000000000000" pitchFamily="2" charset="0"/>
              </a:rPr>
              <a:t>Key Takeaways:</a:t>
            </a:r>
          </a:p>
        </p:txBody>
      </p:sp>
    </p:spTree>
    <p:extLst>
      <p:ext uri="{BB962C8B-B14F-4D97-AF65-F5344CB8AC3E}">
        <p14:creationId xmlns:p14="http://schemas.microsoft.com/office/powerpoint/2010/main" val="203340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9A841C-F20C-3DB0-57C4-39E3E3465B54}"/>
              </a:ext>
            </a:extLst>
          </p:cNvPr>
          <p:cNvSpPr txBox="1"/>
          <p:nvPr/>
        </p:nvSpPr>
        <p:spPr>
          <a:xfrm>
            <a:off x="294008" y="1184838"/>
            <a:ext cx="11492984" cy="502807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Youth Population and Demographics: U.S. Census Bureau </a:t>
            </a:r>
            <a:r>
              <a:rPr lang="en-US" sz="2200" i="1" dirty="0">
                <a:latin typeface="Oswald" panose="00000500000000000000" pitchFamily="2" charset="0"/>
                <a:cs typeface="Arial" panose="020B0604020202020204" pitchFamily="34" charset="0"/>
              </a:rPr>
              <a:t>(Slides 5 , 8, 10, 12)</a:t>
            </a:r>
          </a:p>
          <a:p>
            <a:endParaRPr lang="en-US" sz="2200" i="1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Area Deprivation Index, Center for Health Disparities Research, University of Wisconsin School of Medicine and Public Health: </a:t>
            </a: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  <a:hlinkClick r:id="rId2"/>
              </a:rPr>
              <a:t>https://www.neighborhoodatlas.medicine.wisc.edu/</a:t>
            </a: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 </a:t>
            </a:r>
            <a:r>
              <a:rPr lang="en-US" sz="2200" i="1" dirty="0">
                <a:latin typeface="Oswald" panose="00000500000000000000" pitchFamily="2" charset="0"/>
                <a:cs typeface="Arial" panose="020B0604020202020204" pitchFamily="34" charset="0"/>
              </a:rPr>
              <a:t>(Slides 6, 7, 9, 11, 13, 15)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Census Indicators: U.S. Census Bureau (2023). Children Characteristics, 2018-2022 American Community Survey 5-Year Estimates </a:t>
            </a:r>
            <a:r>
              <a:rPr lang="en-US" sz="2200" i="1" dirty="0">
                <a:latin typeface="Oswald" panose="00000500000000000000" pitchFamily="2" charset="0"/>
                <a:cs typeface="Arial" panose="020B0604020202020204" pitchFamily="34" charset="0"/>
              </a:rPr>
              <a:t>(Slide 16)</a:t>
            </a:r>
          </a:p>
          <a:p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Juvenile Delinquency Probation Intakes: Caseload Explorer Database as of 8/15/2024 </a:t>
            </a:r>
            <a:r>
              <a:rPr lang="en-US" sz="2200" i="1" dirty="0">
                <a:latin typeface="Oswald" panose="00000500000000000000" pitchFamily="2" charset="0"/>
                <a:cs typeface="Arial" panose="020B0604020202020204" pitchFamily="34" charset="0"/>
              </a:rPr>
              <a:t>(Slides 20-35)</a:t>
            </a:r>
          </a:p>
          <a:p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Oswald" panose="00000500000000000000" pitchFamily="2" charset="0"/>
                <a:cs typeface="Arial" panose="020B0604020202020204" pitchFamily="34" charset="0"/>
              </a:rPr>
              <a:t>Family Court Petitions: NYS DCJS-OCA Family Court Database as of 8/15/2024 </a:t>
            </a:r>
            <a:r>
              <a:rPr lang="en-US" sz="2200" i="1" dirty="0">
                <a:latin typeface="Oswald" panose="00000500000000000000" pitchFamily="2" charset="0"/>
                <a:cs typeface="Arial" panose="020B0604020202020204" pitchFamily="34" charset="0"/>
              </a:rPr>
              <a:t>(Slides 37-42)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342900" lvl="8" indent="-342900">
              <a:buFont typeface="Oswald" panose="00000500000000000000" pitchFamily="2" charset="0"/>
              <a:buChar char="•"/>
            </a:pPr>
            <a:endParaRPr lang="en-US" sz="22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Oswald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979CE6-A44D-CA88-0820-477319AA1E80}"/>
              </a:ext>
            </a:extLst>
          </p:cNvPr>
          <p:cNvSpPr txBox="1">
            <a:spLocks/>
          </p:cNvSpPr>
          <p:nvPr/>
        </p:nvSpPr>
        <p:spPr>
          <a:xfrm>
            <a:off x="294008" y="187374"/>
            <a:ext cx="11313792" cy="714325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tx1"/>
                </a:solidFill>
                <a:latin typeface="Oswald" panose="02000503000000000000" pitchFamily="2" charset="0"/>
              </a:rPr>
              <a:t>Data Sources:</a:t>
            </a:r>
          </a:p>
        </p:txBody>
      </p:sp>
    </p:spTree>
    <p:extLst>
      <p:ext uri="{BB962C8B-B14F-4D97-AF65-F5344CB8AC3E}">
        <p14:creationId xmlns:p14="http://schemas.microsoft.com/office/powerpoint/2010/main" val="172202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35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2740EEDE-9760-36B1-4289-CE80CFBF3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380" y="2362730"/>
            <a:ext cx="9207240" cy="21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4245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Master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ubSection Master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emp_ASAPUtilities_colorschem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temp_ASAPUtilities_colorschem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temp_ASAPUtilities_colorschem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temp_ASAPUtilities_colorschem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temp_ASAPUtilities_colorschem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temp_ASAPUtilities_colorschem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temp_ASAPUtilities_colorschem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D076BD41797C47B88069A95D7BF6AA" ma:contentTypeVersion="4" ma:contentTypeDescription="Create a new document." ma:contentTypeScope="" ma:versionID="08c37b8b6a8ad21ba48e5aec6c5dfad8">
  <xsd:schema xmlns:xsd="http://www.w3.org/2001/XMLSchema" xmlns:xs="http://www.w3.org/2001/XMLSchema" xmlns:p="http://schemas.microsoft.com/office/2006/metadata/properties" xmlns:ns2="f91aef59-697c-41b4-8cf0-760e2077745e" targetNamespace="http://schemas.microsoft.com/office/2006/metadata/properties" ma:root="true" ma:fieldsID="eedd5e57fbea51af825720401484e892" ns2:_="">
    <xsd:import namespace="f91aef59-697c-41b4-8cf0-760e207774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1aef59-697c-41b4-8cf0-760e207774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DC83B7-B260-40AE-9D17-EB682DACC2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167606-2109-448C-83EF-49CC0BB9C8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1aef59-697c-41b4-8cf0-760e207774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39060</TotalTime>
  <Words>1532</Words>
  <Application>Microsoft Office PowerPoint</Application>
  <PresentationFormat>Widescreen</PresentationFormat>
  <Paragraphs>368</Paragraphs>
  <Slides>45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Oswald</vt:lpstr>
      <vt:lpstr>Arial</vt:lpstr>
      <vt:lpstr>Section Master</vt:lpstr>
      <vt:lpstr>SubSection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Dattilio, Emily (DCJS)</dc:creator>
  <cp:lastModifiedBy>Andriola, Thomas (DCJS)</cp:lastModifiedBy>
  <cp:revision>144</cp:revision>
  <dcterms:modified xsi:type="dcterms:W3CDTF">2024-09-25T11:53:19Z</dcterms:modified>
</cp:coreProperties>
</file>